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1" r:id="rId3"/>
    <p:sldId id="257" r:id="rId4"/>
    <p:sldId id="258" r:id="rId5"/>
    <p:sldId id="259" r:id="rId6"/>
    <p:sldId id="272" r:id="rId7"/>
    <p:sldId id="260" r:id="rId8"/>
    <p:sldId id="261" r:id="rId9"/>
    <p:sldId id="262" r:id="rId10"/>
    <p:sldId id="263" r:id="rId11"/>
    <p:sldId id="264" r:id="rId12"/>
    <p:sldId id="265" r:id="rId13"/>
    <p:sldId id="266" r:id="rId14"/>
    <p:sldId id="267" r:id="rId15"/>
    <p:sldId id="268" r:id="rId16"/>
    <p:sldId id="269" r:id="rId17"/>
    <p:sldId id="274"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36" d="100"/>
          <a:sy n="36" d="100"/>
        </p:scale>
        <p:origin x="-144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D289917-9CAC-4F3E-B74E-453B3CCB5A31}" type="datetimeFigureOut">
              <a:rPr lang="fa-IR" smtClean="0"/>
              <a:pPr/>
              <a:t>05/03/1438</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26BCE1A-973C-4AB0-AFC0-199335BE9112}"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289917-9CAC-4F3E-B74E-453B3CCB5A31}" type="datetimeFigureOut">
              <a:rPr lang="fa-IR" smtClean="0"/>
              <a:pPr/>
              <a:t>05/03/1438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26BCE1A-973C-4AB0-AFC0-199335BE911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D289917-9CAC-4F3E-B74E-453B3CCB5A31}" type="datetimeFigureOut">
              <a:rPr lang="fa-IR" smtClean="0"/>
              <a:pPr/>
              <a:t>05/03/1438</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26BCE1A-973C-4AB0-AFC0-199335BE911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289917-9CAC-4F3E-B74E-453B3CCB5A31}" type="datetimeFigureOut">
              <a:rPr lang="fa-IR" smtClean="0"/>
              <a:pPr/>
              <a:t>05/03/1438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26BCE1A-973C-4AB0-AFC0-199335BE911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D289917-9CAC-4F3E-B74E-453B3CCB5A31}" type="datetimeFigureOut">
              <a:rPr lang="fa-IR" smtClean="0"/>
              <a:pPr/>
              <a:t>05/03/1438</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26BCE1A-973C-4AB0-AFC0-199335BE9112}"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289917-9CAC-4F3E-B74E-453B3CCB5A31}" type="datetimeFigureOut">
              <a:rPr lang="fa-IR" smtClean="0"/>
              <a:pPr/>
              <a:t>05/03/1438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26BCE1A-973C-4AB0-AFC0-199335BE911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289917-9CAC-4F3E-B74E-453B3CCB5A31}" type="datetimeFigureOut">
              <a:rPr lang="fa-IR" smtClean="0"/>
              <a:pPr/>
              <a:t>05/03/1438</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A26BCE1A-973C-4AB0-AFC0-199335BE911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D289917-9CAC-4F3E-B74E-453B3CCB5A31}" type="datetimeFigureOut">
              <a:rPr lang="fa-IR" smtClean="0"/>
              <a:pPr/>
              <a:t>05/03/1438</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A26BCE1A-973C-4AB0-AFC0-199335BE911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D289917-9CAC-4F3E-B74E-453B3CCB5A31}" type="datetimeFigureOut">
              <a:rPr lang="fa-IR" smtClean="0"/>
              <a:pPr/>
              <a:t>05/03/1438</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A26BCE1A-973C-4AB0-AFC0-199335BE911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289917-9CAC-4F3E-B74E-453B3CCB5A31}" type="datetimeFigureOut">
              <a:rPr lang="fa-IR" smtClean="0"/>
              <a:pPr/>
              <a:t>05/03/1438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26BCE1A-973C-4AB0-AFC0-199335BE911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D289917-9CAC-4F3E-B74E-453B3CCB5A31}" type="datetimeFigureOut">
              <a:rPr lang="fa-IR" smtClean="0"/>
              <a:pPr/>
              <a:t>05/03/1438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26BCE1A-973C-4AB0-AFC0-199335BE9112}"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D289917-9CAC-4F3E-B74E-453B3CCB5A31}" type="datetimeFigureOut">
              <a:rPr lang="fa-IR" smtClean="0"/>
              <a:pPr/>
              <a:t>05/03/1438</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26BCE1A-973C-4AB0-AFC0-199335BE9112}"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6600" dirty="0" smtClean="0">
                <a:latin typeface="IranNastaliq" pitchFamily="18" charset="0"/>
                <a:cs typeface="IranNastaliq" pitchFamily="18" charset="0"/>
              </a:rPr>
              <a:t>آشنایی با کشور نروژ</a:t>
            </a:r>
            <a:endParaRPr lang="fa-IR" sz="6600" dirty="0">
              <a:latin typeface="IranNastaliq" pitchFamily="18" charset="0"/>
              <a:cs typeface="IranNastaliq" pitchFamily="18" charset="0"/>
            </a:endParaRPr>
          </a:p>
        </p:txBody>
      </p:sp>
      <p:sp>
        <p:nvSpPr>
          <p:cNvPr id="3" name="Subtitle 2"/>
          <p:cNvSpPr>
            <a:spLocks noGrp="1"/>
          </p:cNvSpPr>
          <p:nvPr>
            <p:ph type="subTitle" idx="1"/>
          </p:nvPr>
        </p:nvSpPr>
        <p:spPr/>
        <p:txBody>
          <a:bodyPr/>
          <a:lstStyle/>
          <a:p>
            <a:endParaRPr lang="fa-IR"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latin typeface="IranNastaliq" pitchFamily="18" charset="0"/>
                <a:cs typeface="IranNastaliq" pitchFamily="18" charset="0"/>
              </a:rPr>
              <a:t>شهرها و استانهای نروژ</a:t>
            </a:r>
            <a:r>
              <a:rPr lang="en-US" dirty="0" smtClean="0">
                <a:latin typeface="IranNastaliq" pitchFamily="18" charset="0"/>
                <a:cs typeface="IranNastaliq" pitchFamily="18" charset="0"/>
              </a:rPr>
              <a:t/>
            </a:r>
            <a:br>
              <a:rPr lang="en-US" dirty="0" smtClean="0">
                <a:latin typeface="IranNastaliq" pitchFamily="18" charset="0"/>
                <a:cs typeface="IranNastaliq" pitchFamily="18" charset="0"/>
              </a:rPr>
            </a:br>
            <a:endParaRPr lang="fa-IR" dirty="0">
              <a:latin typeface="IranNastaliq" pitchFamily="18" charset="0"/>
              <a:cs typeface="IranNastaliq" pitchFamily="18" charset="0"/>
            </a:endParaRPr>
          </a:p>
        </p:txBody>
      </p:sp>
      <p:sp>
        <p:nvSpPr>
          <p:cNvPr id="3" name="Content Placeholder 2"/>
          <p:cNvSpPr>
            <a:spLocks noGrp="1"/>
          </p:cNvSpPr>
          <p:nvPr>
            <p:ph idx="1"/>
          </p:nvPr>
        </p:nvSpPr>
        <p:spPr/>
        <p:txBody>
          <a:bodyPr/>
          <a:lstStyle/>
          <a:p>
            <a:r>
              <a:rPr lang="fa-IR" dirty="0" smtClean="0"/>
              <a:t>پس از اسلو </a:t>
            </a:r>
            <a:r>
              <a:rPr lang="en-US" dirty="0" smtClean="0"/>
              <a:t>Oslo </a:t>
            </a:r>
            <a:r>
              <a:rPr lang="fa-IR" dirty="0" smtClean="0"/>
              <a:t>بعنوان پایتخت نروژ، از مهمترین شهرهای نروژ می توان به شهرهای</a:t>
            </a:r>
            <a:r>
              <a:rPr lang="en-US" dirty="0" smtClean="0"/>
              <a:t> "</a:t>
            </a:r>
            <a:r>
              <a:rPr lang="fa-IR" dirty="0" smtClean="0"/>
              <a:t>برگن</a:t>
            </a:r>
            <a:r>
              <a:rPr lang="en-US" dirty="0" smtClean="0"/>
              <a:t>" Bergen </a:t>
            </a:r>
            <a:r>
              <a:rPr lang="fa-IR" dirty="0" smtClean="0"/>
              <a:t>،</a:t>
            </a:r>
            <a:r>
              <a:rPr lang="en-US" dirty="0" smtClean="0"/>
              <a:t>"</a:t>
            </a:r>
            <a:r>
              <a:rPr lang="fa-IR" dirty="0" smtClean="0"/>
              <a:t>تروندهایم</a:t>
            </a:r>
            <a:r>
              <a:rPr lang="en-US" dirty="0" smtClean="0"/>
              <a:t>" Trondheim </a:t>
            </a:r>
            <a:r>
              <a:rPr lang="fa-IR" dirty="0" smtClean="0"/>
              <a:t>و</a:t>
            </a:r>
            <a:r>
              <a:rPr lang="en-US" dirty="0" smtClean="0"/>
              <a:t> "</a:t>
            </a:r>
            <a:r>
              <a:rPr lang="fa-IR" dirty="0" smtClean="0"/>
              <a:t>استاوانگر</a:t>
            </a:r>
            <a:r>
              <a:rPr lang="en-US" dirty="0" smtClean="0"/>
              <a:t>" Stavanger  </a:t>
            </a:r>
            <a:r>
              <a:rPr lang="fa-IR" dirty="0" smtClean="0"/>
              <a:t>اشاره کرد</a:t>
            </a:r>
            <a:r>
              <a:rPr lang="en-US" dirty="0" smtClean="0"/>
              <a:t>. </a:t>
            </a:r>
          </a:p>
          <a:p>
            <a:endParaRPr lang="fa-IR"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latin typeface="IranNastaliq" pitchFamily="18" charset="0"/>
                <a:cs typeface="IranNastaliq" pitchFamily="18" charset="0"/>
              </a:rPr>
              <a:t>موقعیت های جغرافیایی شهرهای مهم نروژ</a:t>
            </a:r>
            <a:r>
              <a:rPr lang="en-US" dirty="0" smtClean="0"/>
              <a:t/>
            </a:r>
            <a:br>
              <a:rPr lang="en-US" dirty="0" smtClean="0"/>
            </a:br>
            <a:endParaRPr lang="fa-IR" dirty="0"/>
          </a:p>
        </p:txBody>
      </p:sp>
      <p:sp>
        <p:nvSpPr>
          <p:cNvPr id="3" name="Content Placeholder 2"/>
          <p:cNvSpPr>
            <a:spLocks noGrp="1"/>
          </p:cNvSpPr>
          <p:nvPr>
            <p:ph idx="1"/>
          </p:nvPr>
        </p:nvSpPr>
        <p:spPr/>
        <p:txBody>
          <a:bodyPr/>
          <a:lstStyle/>
          <a:p>
            <a:r>
              <a:rPr lang="fa-IR" dirty="0" smtClean="0"/>
              <a:t>نروژ شامل 19 استان و 448 شهرستان می‌باشد.بخشداری هر شهرستان در زبان نروژی</a:t>
            </a:r>
            <a:r>
              <a:rPr lang="en-US" dirty="0" smtClean="0"/>
              <a:t> "</a:t>
            </a:r>
            <a:r>
              <a:rPr lang="fa-IR" dirty="0" smtClean="0"/>
              <a:t>کمدن</a:t>
            </a:r>
            <a:r>
              <a:rPr lang="en-US" dirty="0" smtClean="0"/>
              <a:t>" </a:t>
            </a:r>
            <a:r>
              <a:rPr lang="fa-IR" dirty="0" smtClean="0"/>
              <a:t>نام دارد که موظف به اجرای قوانین و سروسامان دادن به زندگی مردم هستند. </a:t>
            </a:r>
            <a:endParaRPr lang="en-US" dirty="0" smtClean="0"/>
          </a:p>
          <a:p>
            <a:pPr>
              <a:buNone/>
            </a:pPr>
            <a:endParaRPr lang="en-US" dirty="0" smtClean="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from="(-#ppt_w/2)" to="(#ppt_x)" calcmode="lin" valueType="num">
                                      <p:cBhvr>
                                        <p:cTn id="16" dur="600" fill="hold">
                                          <p:stCondLst>
                                            <p:cond delay="0"/>
                                          </p:stCondLst>
                                        </p:cTn>
                                        <p:tgtEl>
                                          <p:spTgt spid="3">
                                            <p:txEl>
                                              <p:pRg st="0" end="0"/>
                                            </p:txEl>
                                          </p:spTgt>
                                        </p:tgtEl>
                                        <p:attrNameLst>
                                          <p:attrName>ppt_x</p:attrName>
                                        </p:attrNameLst>
                                      </p:cBhvr>
                                    </p:anim>
                                    <p:anim from="0" to="-1.0" calcmode="lin" valueType="num">
                                      <p:cBhvr>
                                        <p:cTn id="17" dur="200" decel="50000" autoRev="1" fill="hold">
                                          <p:stCondLst>
                                            <p:cond delay="600"/>
                                          </p:stCondLst>
                                        </p:cTn>
                                        <p:tgtEl>
                                          <p:spTgt spid="3">
                                            <p:txEl>
                                              <p:pRg st="0" end="0"/>
                                            </p:txEl>
                                          </p:spTgt>
                                        </p:tgtEl>
                                        <p:attrNameLst>
                                          <p:attrName>xshear</p:attrName>
                                        </p:attrNameLst>
                                      </p:cBhvr>
                                    </p:anim>
                                    <p:animScale>
                                      <p:cBhvr>
                                        <p:cTn id="18" dur="200" decel="100000" autoRev="1" fill="hold">
                                          <p:stCondLst>
                                            <p:cond delay="600"/>
                                          </p:stCondLst>
                                        </p:cTn>
                                        <p:tgtEl>
                                          <p:spTgt spid="3">
                                            <p:txEl>
                                              <p:pRg st="0" end="0"/>
                                            </p:txEl>
                                          </p:spTgt>
                                        </p:tgtEl>
                                      </p:cBhvr>
                                      <p:from x="100000" y="100000"/>
                                      <p:to x="80000" y="100000"/>
                                    </p:animScale>
                                    <p:anim by="(#ppt_h/3+#ppt_w*0.1)" calcmode="lin" valueType="num">
                                      <p:cBhvr additive="sum">
                                        <p:cTn id="19"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latin typeface="IranNastaliq" pitchFamily="18" charset="0"/>
                <a:cs typeface="IranNastaliq" pitchFamily="18" charset="0"/>
              </a:rPr>
              <a:t>نژاد و مذهب در نروژ</a:t>
            </a:r>
            <a:r>
              <a:rPr lang="en-US" dirty="0" smtClean="0">
                <a:latin typeface="IranNastaliq" pitchFamily="18" charset="0"/>
                <a:cs typeface="IranNastaliq" pitchFamily="18" charset="0"/>
              </a:rPr>
              <a:t/>
            </a:r>
            <a:br>
              <a:rPr lang="en-US" dirty="0" smtClean="0">
                <a:latin typeface="IranNastaliq" pitchFamily="18" charset="0"/>
                <a:cs typeface="IranNastaliq" pitchFamily="18" charset="0"/>
              </a:rPr>
            </a:br>
            <a:endParaRPr lang="fa-IR" dirty="0">
              <a:latin typeface="IranNastaliq" pitchFamily="18" charset="0"/>
              <a:cs typeface="IranNastaliq" pitchFamily="18" charset="0"/>
            </a:endParaRPr>
          </a:p>
        </p:txBody>
      </p:sp>
      <p:sp>
        <p:nvSpPr>
          <p:cNvPr id="3" name="Content Placeholder 2"/>
          <p:cNvSpPr>
            <a:spLocks noGrp="1"/>
          </p:cNvSpPr>
          <p:nvPr>
            <p:ph idx="1"/>
          </p:nvPr>
        </p:nvSpPr>
        <p:spPr/>
        <p:txBody>
          <a:bodyPr>
            <a:normAutofit lnSpcReduction="10000"/>
          </a:bodyPr>
          <a:lstStyle/>
          <a:p>
            <a:r>
              <a:rPr lang="fa-IR" dirty="0" smtClean="0"/>
              <a:t>وایکینگ‌ها مهمترین اقوامی بودند که در نروژ سکنی داشتند.پیشینه مردم نروژ از نژاد اسکاندیناوی و از تبار وایکینگ‌ها و از شاخه ژرمن‌ها(آلمانها) هستند</a:t>
            </a:r>
            <a:r>
              <a:rPr lang="en-US" dirty="0" smtClean="0"/>
              <a:t>. </a:t>
            </a:r>
            <a:r>
              <a:rPr lang="fa-IR" dirty="0" smtClean="0"/>
              <a:t>نژاد 95 </a:t>
            </a:r>
            <a:r>
              <a:rPr lang="en-US" dirty="0" smtClean="0"/>
              <a:t>% </a:t>
            </a:r>
            <a:r>
              <a:rPr lang="fa-IR" dirty="0" smtClean="0"/>
              <a:t>مردم این کشور نروژی است و 3 % هم سوئدی و دانمارکی هستند.دین 86</a:t>
            </a:r>
            <a:r>
              <a:rPr lang="en-US" dirty="0" smtClean="0"/>
              <a:t> % </a:t>
            </a:r>
            <a:r>
              <a:rPr lang="fa-IR" dirty="0" smtClean="0"/>
              <a:t>از مردم نروژ،پروتستان لوتری ،3 % کاتولیک و پروتستان و 1 % مسلمان و 10 % باقیمانده نیز تعلق دینی مشخصی ندارند</a:t>
            </a:r>
            <a:r>
              <a:rPr lang="en-US" dirty="0" smtClean="0"/>
              <a:t>.</a:t>
            </a:r>
          </a:p>
          <a:p>
            <a:r>
              <a:rPr lang="fa-IR" dirty="0" smtClean="0"/>
              <a:t>به تازگی و با مهاجرت مسلمانان به نروژ طی سالهای اخیر،اشاعه دین اسلام در نروژ افزایش یافته بطوریکه در شهر اسلو-پایتخت این کشور-مکان‌های عبادتی برای نمازگزاران مسلمان ساخته شده است</a:t>
            </a:r>
            <a:r>
              <a:rPr lang="en-US" dirty="0" smtClean="0"/>
              <a:t>.</a:t>
            </a: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Scale>
                                      <p:cBhvr>
                                        <p:cTn id="1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0" end="0"/>
                                            </p:txEl>
                                          </p:spTgt>
                                        </p:tgtEl>
                                        <p:attrNameLst>
                                          <p:attrName>ppt_x</p:attrName>
                                          <p:attrName>ppt_y</p:attrName>
                                        </p:attrNameLst>
                                      </p:cBhvr>
                                    </p:animMotion>
                                    <p:animEffect transition="in" filter="fade">
                                      <p:cBhvr>
                                        <p:cTn id="19" dur="1000"/>
                                        <p:tgtEl>
                                          <p:spTgt spid="3">
                                            <p:txEl>
                                              <p:pRg st="0" end="0"/>
                                            </p:txEl>
                                          </p:spTgt>
                                        </p:tgtEl>
                                      </p:cBhvr>
                                    </p:animEffect>
                                  </p:childTnLst>
                                </p:cTn>
                              </p:par>
                              <p:par>
                                <p:cTn id="20" presetID="52"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Scale>
                                      <p:cBhvr>
                                        <p:cTn id="2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1" end="1"/>
                                            </p:txEl>
                                          </p:spTgt>
                                        </p:tgtEl>
                                        <p:attrNameLst>
                                          <p:attrName>ppt_x</p:attrName>
                                          <p:attrName>ppt_y</p:attrName>
                                        </p:attrNameLst>
                                      </p:cBhvr>
                                    </p:animMotion>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latin typeface="IranNastaliq" pitchFamily="18" charset="0"/>
                <a:cs typeface="IranNastaliq" pitchFamily="18" charset="0"/>
              </a:rPr>
              <a:t>زبان در نروژ</a:t>
            </a:r>
            <a:r>
              <a:rPr lang="en-US" dirty="0" smtClean="0"/>
              <a:t/>
            </a:r>
            <a:br>
              <a:rPr lang="en-US" dirty="0" smtClean="0"/>
            </a:br>
            <a:endParaRPr lang="fa-IR" dirty="0"/>
          </a:p>
        </p:txBody>
      </p:sp>
      <p:sp>
        <p:nvSpPr>
          <p:cNvPr id="3" name="Content Placeholder 2"/>
          <p:cNvSpPr>
            <a:spLocks noGrp="1"/>
          </p:cNvSpPr>
          <p:nvPr>
            <p:ph idx="1"/>
          </p:nvPr>
        </p:nvSpPr>
        <p:spPr/>
        <p:txBody>
          <a:bodyPr>
            <a:normAutofit fontScale="85000" lnSpcReduction="20000"/>
          </a:bodyPr>
          <a:lstStyle/>
          <a:p>
            <a:r>
              <a:rPr lang="fa-IR" dirty="0" smtClean="0"/>
              <a:t>زبان نروژی دارای دو نوع زبان نوشتاری مختلف است که بوکمل </a:t>
            </a:r>
            <a:r>
              <a:rPr lang="en-US" dirty="0" smtClean="0"/>
              <a:t>Bokmål </a:t>
            </a:r>
            <a:r>
              <a:rPr lang="fa-IR" dirty="0" smtClean="0"/>
              <a:t>و نی نورسک </a:t>
            </a:r>
            <a:r>
              <a:rPr lang="en-US" dirty="0" smtClean="0"/>
              <a:t>Nynorsk </a:t>
            </a:r>
            <a:r>
              <a:rPr lang="fa-IR" dirty="0" smtClean="0"/>
              <a:t>نامیده می شود.زبان بوکمل تقریبا در 80 تا 90 درصد خاک نروژ استفاده می شود.محدوده و قلمرو این دو زبان را می توانید در شکل زیر مشاهده کنید.در شهر اسلو مردم از زبان نروژی(بوکمل) استفاده می کنند.تفاوت بین این دو نوع زبان نوشتاری زیاد نیست و بسیاری از کلمات بهم شبیه هستند.مثلا در بوکمل، کلمه ی "من</a:t>
            </a:r>
            <a:r>
              <a:rPr lang="en-US" dirty="0" smtClean="0"/>
              <a:t>"</a:t>
            </a:r>
            <a:r>
              <a:rPr lang="fa-IR" dirty="0" smtClean="0"/>
              <a:t>، </a:t>
            </a:r>
            <a:r>
              <a:rPr lang="en-US" dirty="0" err="1" smtClean="0"/>
              <a:t>Jeg</a:t>
            </a:r>
            <a:r>
              <a:rPr lang="en-US" dirty="0" smtClean="0"/>
              <a:t> </a:t>
            </a:r>
            <a:r>
              <a:rPr lang="fa-IR" dirty="0" smtClean="0"/>
              <a:t>نوشته می شود ولی در زبان نوشتاری نی نورسک، </a:t>
            </a:r>
            <a:r>
              <a:rPr lang="en-US" dirty="0" err="1" smtClean="0"/>
              <a:t>Eg</a:t>
            </a:r>
            <a:r>
              <a:rPr lang="en-US" dirty="0" smtClean="0"/>
              <a:t> </a:t>
            </a:r>
            <a:r>
              <a:rPr lang="fa-IR" dirty="0" smtClean="0"/>
              <a:t>نوشته می شود و یا کلمه ی "نیست" در بوکمل</a:t>
            </a:r>
            <a:r>
              <a:rPr lang="en-US" dirty="0" smtClean="0"/>
              <a:t> </a:t>
            </a:r>
            <a:r>
              <a:rPr lang="en-US" dirty="0" err="1" smtClean="0"/>
              <a:t>Ikke</a:t>
            </a:r>
            <a:r>
              <a:rPr lang="en-US" dirty="0" smtClean="0"/>
              <a:t> </a:t>
            </a:r>
            <a:r>
              <a:rPr lang="fa-IR" dirty="0" smtClean="0"/>
              <a:t>نوشته می شود ولی در زبان نی نورسک </a:t>
            </a:r>
            <a:r>
              <a:rPr lang="en-US" dirty="0" err="1" smtClean="0"/>
              <a:t>Ikkje</a:t>
            </a:r>
            <a:r>
              <a:rPr lang="en-US" dirty="0" smtClean="0"/>
              <a:t> </a:t>
            </a:r>
            <a:r>
              <a:rPr lang="fa-IR" dirty="0" smtClean="0"/>
              <a:t>نوشته می شود</a:t>
            </a:r>
            <a:r>
              <a:rPr lang="en-US" dirty="0" smtClean="0"/>
              <a:t>.</a:t>
            </a:r>
            <a:br>
              <a:rPr lang="en-US" dirty="0" smtClean="0"/>
            </a:br>
            <a:r>
              <a:rPr lang="fa-IR" dirty="0" smtClean="0"/>
              <a:t>همچنین در نروژ زبان های سامی و فنلاندی نیز رایج است( زبان رسمی 7 ایالت نروژ زبان سامی است).زبان نروژی شباهت های زیادی با زبان سوئدی و دانمارکی دارد.زبان انگلیسی در سطح مدارس ابتدایی نروژ تدریس می شود و عمده مردم نروژ زبان انگلیسی را در سطح بسیار عالی </a:t>
            </a:r>
            <a:r>
              <a:rPr lang="en-US" dirty="0" smtClean="0"/>
              <a:t>Fluent </a:t>
            </a:r>
            <a:r>
              <a:rPr lang="fa-IR" dirty="0" smtClean="0"/>
              <a:t>صحبت می کنند و می فهمند</a:t>
            </a:r>
            <a:r>
              <a:rPr lang="en-US" dirty="0" smtClean="0"/>
              <a:t>.</a:t>
            </a: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latin typeface="IranNastaliq" pitchFamily="18" charset="0"/>
                <a:cs typeface="IranNastaliq" pitchFamily="18" charset="0"/>
              </a:rPr>
              <a:t>اقتصاد نروژ </a:t>
            </a:r>
            <a:r>
              <a:rPr lang="en-US" dirty="0" smtClean="0">
                <a:latin typeface="IranNastaliq" pitchFamily="18" charset="0"/>
                <a:cs typeface="IranNastaliq" pitchFamily="18" charset="0"/>
              </a:rPr>
              <a:t/>
            </a:r>
            <a:br>
              <a:rPr lang="en-US" dirty="0" smtClean="0">
                <a:latin typeface="IranNastaliq" pitchFamily="18" charset="0"/>
                <a:cs typeface="IranNastaliq" pitchFamily="18" charset="0"/>
              </a:rPr>
            </a:br>
            <a:endParaRPr lang="fa-IR" dirty="0">
              <a:latin typeface="IranNastaliq" pitchFamily="18" charset="0"/>
              <a:cs typeface="IranNastaliq" pitchFamily="18" charset="0"/>
            </a:endParaRPr>
          </a:p>
        </p:txBody>
      </p:sp>
      <p:sp>
        <p:nvSpPr>
          <p:cNvPr id="3" name="Content Placeholder 2"/>
          <p:cNvSpPr>
            <a:spLocks noGrp="1"/>
          </p:cNvSpPr>
          <p:nvPr>
            <p:ph idx="1"/>
          </p:nvPr>
        </p:nvSpPr>
        <p:spPr/>
        <p:txBody>
          <a:bodyPr>
            <a:normAutofit fontScale="70000" lnSpcReduction="20000"/>
          </a:bodyPr>
          <a:lstStyle/>
          <a:p>
            <a:r>
              <a:rPr lang="fa-IR" dirty="0" smtClean="0"/>
              <a:t>کشف نفت و گاز از سواحل جنوبی نروژ واقع در دریای شمال در اواخر دهه ی 60 میلادی،اقتصاد نروژ را به یکباره متحول کرد و امروزه نروژ یکی از ثروتمندترین کشورهای جهان محسوب می‌شود چرا که یکی از بهترین و مرغوب‌ترین چاه‌های نفت دنیا را دارا می‌باشد که عده زیادی در پالایشگاه‌های نفت آن مشغول به کار هستند</a:t>
            </a:r>
            <a:r>
              <a:rPr lang="en-US" dirty="0" smtClean="0"/>
              <a:t>.</a:t>
            </a:r>
            <a:r>
              <a:rPr lang="fa-IR" dirty="0" smtClean="0"/>
              <a:t>نروژ بعنوان سومین کشور صادرکننده گاز و پنجمین صادرکننده نفت خام در دنیا،روزانه 3 میلیون بشکه نفت خام صادر می کند ولی با اینحال نروژ در سازمان جهانی اوپک عضویت ندارد.صادرات نفتی نروژ 45 % حجم کل صادرات این کشور را تشکیل می دهد.از دیگر صادرات نروژ می توان به گوشت گاو ،شیر و سایر فراورده های دامی اشاره کرد</a:t>
            </a:r>
            <a:r>
              <a:rPr lang="en-US" dirty="0" smtClean="0"/>
              <a:t>. </a:t>
            </a:r>
            <a:br>
              <a:rPr lang="en-US" dirty="0" smtClean="0"/>
            </a:br>
            <a:r>
              <a:rPr lang="fa-IR" dirty="0" smtClean="0"/>
              <a:t>کشاورزی در این کشور از رونق بسیار بالایی برخوردار است و تقریبا 94 درصد خاک این کشور قابل کشت است.همچنین به دلیل اینکه نروژ را دو دریای شمال و دریای نروژ احاطه کرده،بسیاری از مردم نیز به ماهیگیری می‌پردازند و یکی از چرخه‌های اقتصاد این کشور را آبزیان دریایی تشکیل می‌دهد.سه نوع ماهی در آبهای نروژ یافت می‌شود که در هیچ‌ جای دنیا نیست و مردم نروژ با این سه نوع ماهی، غذاهای لذیذ تهیه می‌کنند و در مهمانی‌های رسمی بر سر میز قرار می‌دهند.عمده غذای مردم نروژ را آبزیان تشکیل می‌دهد و با انواع جلبک‌ها و سبز‌ه‌های دریایی،کوکو و خورشت درست می‌کنند</a:t>
            </a:r>
            <a:r>
              <a:rPr lang="en-US" dirty="0" smtClean="0"/>
              <a:t>.</a:t>
            </a:r>
            <a:br>
              <a:rPr lang="en-US" dirty="0" smtClean="0"/>
            </a:br>
            <a:endParaRPr lang="fa-IR" dirty="0" smtClean="0"/>
          </a:p>
          <a:p>
            <a:endParaRPr lang="fa-IR"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latin typeface="IranNastaliq" pitchFamily="18" charset="0"/>
                <a:cs typeface="IranNastaliq" pitchFamily="18" charset="0"/>
              </a:rPr>
              <a:t>پول رایج نروژ</a:t>
            </a:r>
            <a:r>
              <a:rPr lang="en-US" dirty="0" smtClean="0">
                <a:latin typeface="IranNastaliq" pitchFamily="18" charset="0"/>
                <a:cs typeface="IranNastaliq" pitchFamily="18" charset="0"/>
              </a:rPr>
              <a:t/>
            </a:r>
            <a:br>
              <a:rPr lang="en-US" dirty="0" smtClean="0">
                <a:latin typeface="IranNastaliq" pitchFamily="18" charset="0"/>
                <a:cs typeface="IranNastaliq" pitchFamily="18" charset="0"/>
              </a:rPr>
            </a:br>
            <a:endParaRPr lang="fa-IR" dirty="0">
              <a:latin typeface="IranNastaliq" pitchFamily="18" charset="0"/>
              <a:cs typeface="IranNastaliq" pitchFamily="18" charset="0"/>
            </a:endParaRPr>
          </a:p>
        </p:txBody>
      </p:sp>
      <p:sp>
        <p:nvSpPr>
          <p:cNvPr id="3" name="Content Placeholder 2"/>
          <p:cNvSpPr>
            <a:spLocks noGrp="1"/>
          </p:cNvSpPr>
          <p:nvPr>
            <p:ph idx="1"/>
          </p:nvPr>
        </p:nvSpPr>
        <p:spPr/>
        <p:txBody>
          <a:bodyPr/>
          <a:lstStyle/>
          <a:p>
            <a:r>
              <a:rPr lang="fa-IR" dirty="0" smtClean="0"/>
              <a:t>واحد پول نروژ،کرون نروژی</a:t>
            </a:r>
            <a:r>
              <a:rPr lang="en-US" dirty="0" smtClean="0"/>
              <a:t> NOK </a:t>
            </a:r>
            <a:r>
              <a:rPr lang="fa-IR" dirty="0" smtClean="0"/>
              <a:t>با واحد جزء</a:t>
            </a:r>
            <a:r>
              <a:rPr lang="en-US" dirty="0" smtClean="0"/>
              <a:t> " </a:t>
            </a:r>
            <a:r>
              <a:rPr lang="fa-IR" dirty="0" smtClean="0"/>
              <a:t>اوره </a:t>
            </a:r>
            <a:r>
              <a:rPr lang="en-US" dirty="0" smtClean="0"/>
              <a:t>" </a:t>
            </a:r>
            <a:r>
              <a:rPr lang="fa-IR" dirty="0" smtClean="0"/>
              <a:t>نام دارد که هر صد اوره معادل یک کرون است</a:t>
            </a:r>
            <a:r>
              <a:rPr lang="en-US" dirty="0" smtClean="0"/>
              <a:t>.</a:t>
            </a:r>
            <a:br>
              <a:rPr lang="en-US" dirty="0" smtClean="0"/>
            </a:br>
            <a:r>
              <a:rPr lang="fa-IR" dirty="0" smtClean="0"/>
              <a:t>در همه پرسی هایی که در سال 1972 و 1994 میلادی برگزار شد نروژ با پیوستن به کشورهای عضو  اتحادیه اروپا </a:t>
            </a:r>
            <a:r>
              <a:rPr lang="en-US" dirty="0" smtClean="0"/>
              <a:t>EU </a:t>
            </a:r>
            <a:r>
              <a:rPr lang="fa-IR" dirty="0" smtClean="0"/>
              <a:t>مخالفت کرد و همچنین واحد پول خود ( کرون) را به یورو تغییر نداد.نروژ در جمع کشورهای عضو شنگن قرار دارد</a:t>
            </a:r>
            <a:r>
              <a:rPr lang="en-US" dirty="0" smtClean="0"/>
              <a:t>.</a:t>
            </a:r>
            <a:br>
              <a:rPr lang="en-US" dirty="0" smtClean="0"/>
            </a:br>
            <a:endParaRPr lang="fa-IR"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800" decel="100000"/>
                                        <p:tgtEl>
                                          <p:spTgt spid="3">
                                            <p:txEl>
                                              <p:pRg st="0" end="0"/>
                                            </p:txEl>
                                          </p:spTgt>
                                        </p:tgtEl>
                                      </p:cBhvr>
                                    </p:animEffect>
                                    <p:anim calcmode="lin" valueType="num">
                                      <p:cBhvr>
                                        <p:cTn id="15"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latin typeface="IranNastaliq" pitchFamily="18" charset="0"/>
                <a:cs typeface="IranNastaliq" pitchFamily="18" charset="0"/>
              </a:rPr>
              <a:t>مستعمرات کشور نروژ در نقاط مختلف دنیا</a:t>
            </a:r>
            <a:endParaRPr lang="fa-IR" dirty="0">
              <a:latin typeface="IranNastaliq" pitchFamily="18" charset="0"/>
              <a:cs typeface="IranNastaliq" pitchFamily="18" charset="0"/>
            </a:endParaRPr>
          </a:p>
        </p:txBody>
      </p:sp>
      <p:sp>
        <p:nvSpPr>
          <p:cNvPr id="3" name="Content Placeholder 2"/>
          <p:cNvSpPr>
            <a:spLocks noGrp="1"/>
          </p:cNvSpPr>
          <p:nvPr>
            <p:ph idx="1"/>
          </p:nvPr>
        </p:nvSpPr>
        <p:spPr/>
        <p:txBody>
          <a:bodyPr>
            <a:normAutofit fontScale="55000" lnSpcReduction="20000"/>
          </a:bodyPr>
          <a:lstStyle/>
          <a:p>
            <a:r>
              <a:rPr lang="fa-IR" dirty="0" smtClean="0"/>
              <a:t>1- اسوالبارد</a:t>
            </a:r>
            <a:r>
              <a:rPr lang="en-US" dirty="0" smtClean="0"/>
              <a:t>( Svalbard ): </a:t>
            </a:r>
            <a:r>
              <a:rPr lang="fa-IR" dirty="0" smtClean="0"/>
              <a:t>این مجموعه جزیره در شمالی ترین نقطه ی اروپا بین قطب شمال،دریای بارنت و گرینلند و دریای نروژ و واقع در شمال نروژ قرار دارد.پایتخت این جزایر شهر</a:t>
            </a:r>
            <a:r>
              <a:rPr lang="en-US" dirty="0" smtClean="0"/>
              <a:t> "</a:t>
            </a:r>
            <a:r>
              <a:rPr lang="fa-IR" dirty="0" smtClean="0"/>
              <a:t>لانگیرباین</a:t>
            </a:r>
            <a:r>
              <a:rPr lang="en-US" dirty="0" smtClean="0"/>
              <a:t>" </a:t>
            </a:r>
            <a:r>
              <a:rPr lang="en-US" dirty="0" err="1" smtClean="0"/>
              <a:t>Longyearbyen</a:t>
            </a:r>
            <a:r>
              <a:rPr lang="en-US" dirty="0" smtClean="0"/>
              <a:t> </a:t>
            </a:r>
            <a:r>
              <a:rPr lang="fa-IR" dirty="0" smtClean="0"/>
              <a:t>می باشد و مساحت جزایر اسوالبارد 38 هزار و 555 کیلومتر مربع و جمعیت آن نزدیک به 3 هزار نفر است.اسوالبارد بزرگترین مستعمره ی نروژ محسوب می شود</a:t>
            </a:r>
            <a:r>
              <a:rPr lang="en-US" dirty="0" smtClean="0"/>
              <a:t>.</a:t>
            </a:r>
            <a:br>
              <a:rPr lang="en-US" dirty="0" smtClean="0"/>
            </a:br>
            <a:r>
              <a:rPr lang="en-US" dirty="0" smtClean="0"/>
              <a:t>2-</a:t>
            </a:r>
            <a:r>
              <a:rPr lang="fa-IR" dirty="0" smtClean="0"/>
              <a:t>جزیره ی بووت</a:t>
            </a:r>
            <a:r>
              <a:rPr lang="en-US" dirty="0" smtClean="0"/>
              <a:t> ( Bouvet Island ): </a:t>
            </a:r>
            <a:r>
              <a:rPr lang="fa-IR" dirty="0" smtClean="0"/>
              <a:t>تمام این جزیره یخی است و کسی در آن زندگی نمی کند.مساحت این جزیره 35 کیلومتر مربع است و در جنوب آفریقا و در جنوب اقیانوس اطلس جنوبی در جنوب غرب دماغه ی "امید نیک" در نزدیکی قطب جنوب قرار دارد.نکته ی جالب در مورد جزیره بووت،منزوی بودن مطلق این جزیره است که منزوی ترین مکان در دنیا شناخته می شود.نزدیک ترین سرزمین با این جزیره 1408 کیلومتر فاصله دارد که نام آن جزیره ی "تامسون</a:t>
            </a:r>
            <a:r>
              <a:rPr lang="en-US" dirty="0" smtClean="0"/>
              <a:t>" </a:t>
            </a:r>
            <a:r>
              <a:rPr lang="fa-IR" dirty="0" smtClean="0"/>
              <a:t>می باشد که البته این جزیره بر اثر فوران آتشفشان در بین سالهای 1895 تا </a:t>
            </a:r>
            <a:r>
              <a:rPr lang="en-US" dirty="0" smtClean="0"/>
              <a:t>1896 </a:t>
            </a:r>
            <a:r>
              <a:rPr lang="fa-IR" dirty="0" smtClean="0"/>
              <a:t>میلادی ویران شد</a:t>
            </a:r>
            <a:r>
              <a:rPr lang="en-US" dirty="0" smtClean="0"/>
              <a:t>.</a:t>
            </a:r>
            <a:br>
              <a:rPr lang="en-US" dirty="0" smtClean="0"/>
            </a:br>
            <a:r>
              <a:rPr lang="en-US" dirty="0" smtClean="0"/>
              <a:t>3-</a:t>
            </a:r>
            <a:r>
              <a:rPr lang="fa-IR" dirty="0" smtClean="0"/>
              <a:t>جزیره ی یان ماین</a:t>
            </a:r>
            <a:r>
              <a:rPr lang="en-US" dirty="0" smtClean="0"/>
              <a:t> ( Jan </a:t>
            </a:r>
            <a:r>
              <a:rPr lang="en-US" dirty="0" err="1" smtClean="0"/>
              <a:t>Mayen</a:t>
            </a:r>
            <a:r>
              <a:rPr lang="en-US" dirty="0" smtClean="0"/>
              <a:t> ) : </a:t>
            </a:r>
            <a:r>
              <a:rPr lang="fa-IR" dirty="0" smtClean="0"/>
              <a:t>واقع است در بین دریای نروژ و دریای گرینلند ، شرق گرینلند و در نزدیکی قطب شمال ، 231.74 کیلومتر مربع وسعت و خالی از جمعیت.تنها تجهیزات واقع در این جزیره یک ایستگاه هواشناسی و یک ایستگاه رادیویی است</a:t>
            </a:r>
            <a:r>
              <a:rPr lang="en-US" dirty="0" smtClean="0"/>
              <a:t> .</a:t>
            </a:r>
          </a:p>
          <a:p>
            <a:r>
              <a:rPr lang="fa-IR" dirty="0" smtClean="0"/>
              <a:t>ورزش در نروژ</a:t>
            </a:r>
            <a:endParaRPr lang="en-US" dirty="0" smtClean="0"/>
          </a:p>
          <a:p>
            <a:r>
              <a:rPr lang="fa-IR" dirty="0" smtClean="0"/>
              <a:t>کوه‌های" گلیتریند "و " گالدهوپی‌گین"مکان‌هایی برای اسکی و کوهنوردی می‌باشد و همه ساله عده زیادی از کشورهای اروپایی برای اسکی و قله‌نوردی به آنجا سفر می‌کنند.رود "گلوما" به طول 611 کیلومتر و دریاچه "میوسا" با مساحت 638 کیلومتر مربع، بهترین مکان برای قایق‌سواری و کانو (قایق‌های یک نفره کشیده و باریک و نوک‌تیز) است.بسیاری از ورزشکاران این رشته برای اجرای مسابقات قایق‌سواری از سراسر اروپا به آنجا سفر می‌کنند.جزیره "هینویا" نیز یکی دیگر از مکان‌های جذاب طبیعی می‌باشد که تابستان‌ها می‌تواند جایگاه خوبی برای گردشگران باشد. نکته گفتنی دیگر در مورد این کشور این است که ورزش‌های آبی و همچنین ورزش‌های زمستانی از جمله اسکی و پاتیناژ با توجه به جغرافیای نروژ از طرفداران زیادی برخوردار است.درسالهای اخیر،تیم ملی فوتبال نروژ دوبار در جام‌ جهانی فوتبال سالهای 1994 و 1998 میلادی حضور داشته است.</a:t>
            </a:r>
            <a:endParaRPr lang="en-US" dirty="0" smtClean="0"/>
          </a:p>
          <a:p>
            <a:endParaRPr lang="fa-IR"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0" end="0"/>
                                            </p:txEl>
                                          </p:spTgt>
                                        </p:tgtEl>
                                      </p:cBhvr>
                                    </p:animEffect>
                                  </p:childTnLst>
                                </p:cTn>
                              </p:par>
                              <p:par>
                                <p:cTn id="30" presetID="58" presetClass="entr" presetSubtype="0" accel="100000" fill="hold" nodeType="with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33"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3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36" dur="500"/>
                                        <p:tgtEl>
                                          <p:spTgt spid="3">
                                            <p:txEl>
                                              <p:pRg st="1" end="1"/>
                                            </p:txEl>
                                          </p:spTgt>
                                        </p:tgtEl>
                                      </p:cBhvr>
                                    </p:animEffect>
                                  </p:childTnLst>
                                </p:cTn>
                              </p:par>
                              <p:par>
                                <p:cTn id="37" presetID="58" presetClass="entr" presetSubtype="0" accel="10000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40"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4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4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a:xfrm>
            <a:off x="3354442" y="4071942"/>
            <a:ext cx="5114778" cy="1071570"/>
          </a:xfrm>
        </p:spPr>
        <p:txBody>
          <a:bodyPr/>
          <a:lstStyle/>
          <a:p>
            <a:pPr algn="ctr"/>
            <a:r>
              <a:rPr lang="fa-IR" sz="4000" dirty="0" smtClean="0">
                <a:solidFill>
                  <a:schemeClr val="accent4"/>
                </a:solidFill>
                <a:latin typeface="IranNastaliq" pitchFamily="18" charset="0"/>
                <a:cs typeface="IranNastaliq" pitchFamily="18" charset="0"/>
              </a:rPr>
              <a:t>سفر به نروز خوش بگذرد !!!!</a:t>
            </a:r>
          </a:p>
          <a:p>
            <a:pPr algn="ctr"/>
            <a:endParaRPr lang="fa-IR" dirty="0">
              <a:solidFill>
                <a:schemeClr val="accent4"/>
              </a:solidFill>
            </a:endParaRPr>
          </a:p>
        </p:txBody>
      </p:sp>
      <p:pic>
        <p:nvPicPr>
          <p:cNvPr id="4" name="Picture 3" descr="imagesCAYJ4USI.jpg"/>
          <p:cNvPicPr>
            <a:picLocks noChangeAspect="1"/>
          </p:cNvPicPr>
          <p:nvPr/>
        </p:nvPicPr>
        <p:blipFill>
          <a:blip r:embed="rId2"/>
          <a:stretch>
            <a:fillRect/>
          </a:stretch>
        </p:blipFill>
        <p:spPr>
          <a:xfrm>
            <a:off x="3714744" y="785794"/>
            <a:ext cx="4214842" cy="2559344"/>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4" fill="hold" nodeType="clickEffect">
                                  <p:stCondLst>
                                    <p:cond delay="0"/>
                                  </p:stCondLst>
                                  <p:childTnLst>
                                    <p:animEffect transition="out" filter="wheel(4)">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Text Placeholder 2"/>
          <p:cNvSpPr>
            <a:spLocks noGrp="1"/>
          </p:cNvSpPr>
          <p:nvPr>
            <p:ph type="body" sz="half" idx="2"/>
          </p:nvPr>
        </p:nvSpPr>
        <p:spPr/>
        <p:txBody>
          <a:bodyPr/>
          <a:lstStyle/>
          <a:p>
            <a:endParaRPr lang="fa-IR"/>
          </a:p>
        </p:txBody>
      </p:sp>
      <p:pic>
        <p:nvPicPr>
          <p:cNvPr id="1026" name="Picture 2" descr="http://s2.picofile.com/file/7115967311/norway.jpg"/>
          <p:cNvPicPr>
            <a:picLocks noGrp="1" noChangeAspect="1" noChangeArrowheads="1"/>
          </p:cNvPicPr>
          <p:nvPr>
            <p:ph type="pic" idx="1"/>
          </p:nvPr>
        </p:nvPicPr>
        <p:blipFill>
          <a:blip r:embed="rId2"/>
          <a:srcRect l="16566" r="16566"/>
          <a:stretch>
            <a:fillRect/>
          </a:stretch>
        </p:blipFill>
        <p:spPr bwMode="auto">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latin typeface="IranNastaliq" pitchFamily="18" charset="0"/>
                <a:cs typeface="IranNastaliq" pitchFamily="18" charset="0"/>
              </a:rPr>
              <a:t>نروژ</a:t>
            </a:r>
            <a:endParaRPr lang="fa-IR" sz="4000" dirty="0">
              <a:latin typeface="IranNastaliq" pitchFamily="18" charset="0"/>
              <a:cs typeface="IranNastaliq" pitchFamily="18" charset="0"/>
            </a:endParaRPr>
          </a:p>
        </p:txBody>
      </p:sp>
      <p:sp>
        <p:nvSpPr>
          <p:cNvPr id="3" name="Content Placeholder 2"/>
          <p:cNvSpPr>
            <a:spLocks noGrp="1"/>
          </p:cNvSpPr>
          <p:nvPr>
            <p:ph idx="1"/>
          </p:nvPr>
        </p:nvSpPr>
        <p:spPr/>
        <p:txBody>
          <a:bodyPr>
            <a:normAutofit fontScale="92500" lnSpcReduction="20000"/>
          </a:bodyPr>
          <a:lstStyle/>
          <a:p>
            <a:r>
              <a:rPr lang="fa-IR" sz="2800" dirty="0" smtClean="0">
                <a:latin typeface="IranNastaliq" pitchFamily="18" charset="0"/>
                <a:cs typeface="B Nazanin" pitchFamily="2" charset="-78"/>
              </a:rPr>
              <a:t>زیر آسمان نروژ</a:t>
            </a:r>
            <a:r>
              <a:rPr lang="en-US" sz="2800" dirty="0" smtClean="0">
                <a:latin typeface="IranNastaliq" pitchFamily="18" charset="0"/>
                <a:cs typeface="B Nazanin" pitchFamily="2" charset="-78"/>
              </a:rPr>
              <a:t>: "</a:t>
            </a:r>
            <a:r>
              <a:rPr lang="fa-IR" sz="2800" dirty="0" smtClean="0">
                <a:latin typeface="IranNastaliq" pitchFamily="18" charset="0"/>
                <a:cs typeface="B Nazanin" pitchFamily="2" charset="-78"/>
              </a:rPr>
              <a:t>نروژ</a:t>
            </a:r>
            <a:r>
              <a:rPr lang="en-US" sz="2800" dirty="0" smtClean="0">
                <a:latin typeface="IranNastaliq" pitchFamily="18" charset="0"/>
                <a:cs typeface="B Nazanin" pitchFamily="2" charset="-78"/>
              </a:rPr>
              <a:t>" (</a:t>
            </a:r>
            <a:r>
              <a:rPr lang="fa-IR" sz="2800" dirty="0" smtClean="0">
                <a:latin typeface="IranNastaliq" pitchFamily="18" charset="0"/>
                <a:cs typeface="B Nazanin" pitchFamily="2" charset="-78"/>
              </a:rPr>
              <a:t>به انگلیسی </a:t>
            </a:r>
            <a:r>
              <a:rPr lang="en-US" sz="2800" dirty="0" smtClean="0">
                <a:latin typeface="IranNastaliq" pitchFamily="18" charset="0"/>
                <a:cs typeface="B Nazanin" pitchFamily="2" charset="-78"/>
              </a:rPr>
              <a:t>Norway </a:t>
            </a:r>
            <a:r>
              <a:rPr lang="fa-IR" sz="2800" dirty="0" smtClean="0">
                <a:latin typeface="IranNastaliq" pitchFamily="18" charset="0"/>
                <a:cs typeface="B Nazanin" pitchFamily="2" charset="-78"/>
              </a:rPr>
              <a:t>و به نروژی </a:t>
            </a:r>
            <a:r>
              <a:rPr lang="en-US" sz="2800" dirty="0" err="1" smtClean="0">
                <a:latin typeface="IranNastaliq" pitchFamily="18" charset="0"/>
                <a:cs typeface="B Nazanin" pitchFamily="2" charset="-78"/>
              </a:rPr>
              <a:t>Norge</a:t>
            </a:r>
            <a:r>
              <a:rPr lang="en-US" sz="2800" dirty="0" smtClean="0">
                <a:latin typeface="IranNastaliq" pitchFamily="18" charset="0"/>
                <a:cs typeface="B Nazanin" pitchFamily="2" charset="-78"/>
              </a:rPr>
              <a:t>) </a:t>
            </a:r>
            <a:r>
              <a:rPr lang="fa-IR" sz="2800" dirty="0" smtClean="0">
                <a:latin typeface="IranNastaliq" pitchFamily="18" charset="0"/>
                <a:cs typeface="B Nazanin" pitchFamily="2" charset="-78"/>
              </a:rPr>
              <a:t>یک کشور کوهستانی و سردسیر در شمال اروپا و غرب شبه‌ جزیره اسکاندیناوی است.نروژ با مساحتی معادل 385,252 کیلومترمربع جمعیتی در حدود 4.9 میلیون نفر دارد که حاکی از تراکم بسیار اندک جمعیت در این کشور است</a:t>
            </a:r>
            <a:r>
              <a:rPr lang="en-US" sz="2800" dirty="0" smtClean="0">
                <a:latin typeface="IranNastaliq" pitchFamily="18" charset="0"/>
                <a:cs typeface="B Nazanin" pitchFamily="2" charset="-78"/>
              </a:rPr>
              <a:t>.</a:t>
            </a:r>
            <a:r>
              <a:rPr lang="ar-SA" sz="2800" dirty="0" smtClean="0">
                <a:latin typeface="IranNastaliq" pitchFamily="18" charset="0"/>
                <a:cs typeface="B Nazanin" pitchFamily="2" charset="-78"/>
              </a:rPr>
              <a:t>حدود 600 هزار نفر جمعیت نروژ در پایتخت این کشور در شهر</a:t>
            </a:r>
            <a:r>
              <a:rPr lang="en-US" sz="2800" dirty="0" smtClean="0">
                <a:latin typeface="IranNastaliq" pitchFamily="18" charset="0"/>
                <a:cs typeface="B Nazanin" pitchFamily="2" charset="-78"/>
              </a:rPr>
              <a:t>"</a:t>
            </a:r>
            <a:r>
              <a:rPr lang="ar-SA" sz="2800" dirty="0" smtClean="0">
                <a:latin typeface="IranNastaliq" pitchFamily="18" charset="0"/>
                <a:cs typeface="B Nazanin" pitchFamily="2" charset="-78"/>
              </a:rPr>
              <a:t>اسلو</a:t>
            </a:r>
            <a:r>
              <a:rPr lang="en-US" sz="2800" dirty="0" smtClean="0">
                <a:latin typeface="IranNastaliq" pitchFamily="18" charset="0"/>
                <a:cs typeface="B Nazanin" pitchFamily="2" charset="-78"/>
              </a:rPr>
              <a:t>" Oslo </a:t>
            </a:r>
            <a:r>
              <a:rPr lang="ar-SA" sz="2800" dirty="0" smtClean="0">
                <a:latin typeface="IranNastaliq" pitchFamily="18" charset="0"/>
                <a:cs typeface="B Nazanin" pitchFamily="2" charset="-78"/>
              </a:rPr>
              <a:t>زندگی می کنند</a:t>
            </a:r>
            <a:r>
              <a:rPr lang="en-US" sz="2800" dirty="0" smtClean="0">
                <a:latin typeface="IranNastaliq" pitchFamily="18" charset="0"/>
                <a:cs typeface="B Nazanin" pitchFamily="2" charset="-78"/>
              </a:rPr>
              <a:t>.</a:t>
            </a:r>
            <a:r>
              <a:rPr lang="fa-IR" sz="2800" dirty="0" smtClean="0">
                <a:latin typeface="IranNastaliq" pitchFamily="18" charset="0"/>
                <a:cs typeface="B Nazanin" pitchFamily="2" charset="-78"/>
              </a:rPr>
              <a:t>تقریبا 70 % درصد خاک نروژ به دلیل سرمای شدید و همجواری با قطب شمال غیر قابل سکنی می باشد و هرچه از شمال به طرف جنوب نروژ پیش برویم از برودت هوا کاسته و به تراکم جمعیت افزوده می شود</a:t>
            </a:r>
            <a:r>
              <a:rPr lang="en-US" sz="2800" b="1" dirty="0" smtClean="0">
                <a:latin typeface="IranNastaliq" pitchFamily="18" charset="0"/>
                <a:cs typeface="B Nazanin" pitchFamily="2" charset="-78"/>
              </a:rPr>
              <a:t>.</a:t>
            </a:r>
            <a:r>
              <a:rPr lang="fa-IR" sz="2800" dirty="0" smtClean="0">
                <a:latin typeface="IranNastaliq" pitchFamily="18" charset="0"/>
                <a:cs typeface="B Nazanin" pitchFamily="2" charset="-78"/>
              </a:rPr>
              <a:t>بخشهای شمالی نروژ بخاطر نزدیکی به قطب شمال دارای آب و هوای به شدت سرد (نه ماه بارش برف و باران) هستند و جمعیت زیادی در آن مناطق زندگی نمی کنند.عمده تراکم جمعیت نروژ در بخش جنوبی این کشور که آب و هوای به مراتب معتدل تری دارد متمرکز می باشد</a:t>
            </a:r>
            <a:r>
              <a:rPr lang="en-US" sz="2800" dirty="0" smtClean="0">
                <a:latin typeface="IranNastaliq" pitchFamily="18" charset="0"/>
                <a:cs typeface="B Nazanin" pitchFamily="2" charset="-78"/>
              </a:rPr>
              <a:t>.</a:t>
            </a:r>
          </a:p>
          <a:p>
            <a:endParaRPr lang="fa-IR" dirty="0">
              <a:cs typeface="B Nazanin" pitchFamily="2" charset="-78"/>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000" dirty="0" smtClean="0">
                <a:latin typeface="IranNastaliq" pitchFamily="18" charset="0"/>
                <a:cs typeface="IranNastaliq" pitchFamily="18" charset="0"/>
              </a:rPr>
              <a:t>جغرافیای نروژ</a:t>
            </a:r>
            <a:r>
              <a:rPr lang="en-US" sz="4000" dirty="0" smtClean="0">
                <a:latin typeface="IranNastaliq" pitchFamily="18" charset="0"/>
                <a:cs typeface="IranNastaliq" pitchFamily="18" charset="0"/>
              </a:rPr>
              <a:t/>
            </a:r>
            <a:br>
              <a:rPr lang="en-US" sz="4000" dirty="0" smtClean="0">
                <a:latin typeface="IranNastaliq" pitchFamily="18" charset="0"/>
                <a:cs typeface="IranNastaliq" pitchFamily="18" charset="0"/>
              </a:rPr>
            </a:br>
            <a:endParaRPr lang="fa-IR" sz="4000" dirty="0">
              <a:latin typeface="IranNastaliq" pitchFamily="18" charset="0"/>
              <a:cs typeface="IranNastaliq" pitchFamily="18" charset="0"/>
            </a:endParaRPr>
          </a:p>
        </p:txBody>
      </p:sp>
      <p:sp>
        <p:nvSpPr>
          <p:cNvPr id="3" name="Content Placeholder 2"/>
          <p:cNvSpPr>
            <a:spLocks noGrp="1"/>
          </p:cNvSpPr>
          <p:nvPr>
            <p:ph idx="1"/>
          </p:nvPr>
        </p:nvSpPr>
        <p:spPr/>
        <p:txBody>
          <a:bodyPr>
            <a:noAutofit/>
          </a:bodyPr>
          <a:lstStyle/>
          <a:p>
            <a:r>
              <a:rPr lang="ar-SA" sz="2800" dirty="0" smtClean="0">
                <a:latin typeface="IranNastaliq" pitchFamily="18" charset="0"/>
                <a:cs typeface="B Nazanin" pitchFamily="2" charset="-78"/>
              </a:rPr>
              <a:t>نروژ با کشور سوئد </a:t>
            </a:r>
            <a:r>
              <a:rPr lang="en-US" sz="2800" dirty="0" smtClean="0">
                <a:latin typeface="IranNastaliq" pitchFamily="18" charset="0"/>
                <a:cs typeface="B Nazanin" pitchFamily="2" charset="-78"/>
              </a:rPr>
              <a:t>1619 </a:t>
            </a:r>
            <a:r>
              <a:rPr lang="ar-SA" sz="2800" dirty="0" smtClean="0">
                <a:latin typeface="IranNastaliq" pitchFamily="18" charset="0"/>
                <a:cs typeface="B Nazanin" pitchFamily="2" charset="-78"/>
              </a:rPr>
              <a:t>کیلومتر،با کشور فنلاند 727 کیلومتر و با کشور روسیه  196 کیلومتر مرز مشترک‌ دارد.طول‌ کل‌ مرزهای‌ این‌ کشور 2542 کیلومتر می‌ باشد.کشور نروژ بیش‌ از </a:t>
            </a:r>
            <a:r>
              <a:rPr lang="en-US" sz="2800" dirty="0" smtClean="0">
                <a:latin typeface="IranNastaliq" pitchFamily="18" charset="0"/>
                <a:cs typeface="B Nazanin" pitchFamily="2" charset="-78"/>
              </a:rPr>
              <a:t>19,312 </a:t>
            </a:r>
            <a:r>
              <a:rPr lang="ar-SA" sz="2800" dirty="0" smtClean="0">
                <a:latin typeface="IranNastaliq" pitchFamily="18" charset="0"/>
                <a:cs typeface="B Nazanin" pitchFamily="2" charset="-78"/>
              </a:rPr>
              <a:t>کیلومتر خط‌ ساحلی‌ اقیانوسی‌ دارد</a:t>
            </a:r>
            <a:r>
              <a:rPr lang="en-US" sz="2800" dirty="0" smtClean="0">
                <a:latin typeface="IranNastaliq" pitchFamily="18" charset="0"/>
                <a:cs typeface="B Nazanin" pitchFamily="2" charset="-78"/>
              </a:rPr>
              <a:t>.</a:t>
            </a:r>
            <a:r>
              <a:rPr lang="ar-SA" sz="2800" dirty="0" smtClean="0">
                <a:latin typeface="IranNastaliq" pitchFamily="18" charset="0"/>
                <a:cs typeface="B Nazanin" pitchFamily="2" charset="-78"/>
              </a:rPr>
              <a:t>کشور نروژ از سه‌ طرف‌ به‌ دریا راه‌ دارد و بسیاری‌ از رودهایی‌ که‌ به دریای‌ شمالی‌ و دریای‌ بالتیک‌ می ریزند از این‌ کشور عبور می کنند</a:t>
            </a:r>
            <a:r>
              <a:rPr lang="en-US" sz="2800" dirty="0" smtClean="0">
                <a:latin typeface="IranNastaliq" pitchFamily="18" charset="0"/>
                <a:cs typeface="B Nazanin" pitchFamily="2" charset="-78"/>
              </a:rPr>
              <a:t>.</a:t>
            </a:r>
            <a:r>
              <a:rPr lang="en-US" sz="4400" dirty="0" smtClean="0">
                <a:latin typeface="IranNastaliq" pitchFamily="18" charset="0"/>
                <a:cs typeface="B Nazanin" pitchFamily="2" charset="-78"/>
              </a:rPr>
              <a:t/>
            </a:r>
            <a:br>
              <a:rPr lang="en-US" sz="4400" dirty="0" smtClean="0">
                <a:latin typeface="IranNastaliq" pitchFamily="18" charset="0"/>
                <a:cs typeface="B Nazanin" pitchFamily="2" charset="-78"/>
              </a:rPr>
            </a:br>
            <a:endParaRPr lang="fa-IR" sz="4400" dirty="0">
              <a:latin typeface="IranNastaliq" pitchFamily="18" charset="0"/>
              <a:cs typeface="B Nazanin"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4"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from="(-#ppt_w/2)" to="(#ppt_x)" calcmode="lin" valueType="num">
                                      <p:cBhvr>
                                        <p:cTn id="18" dur="600" fill="hold">
                                          <p:stCondLst>
                                            <p:cond delay="0"/>
                                          </p:stCondLst>
                                        </p:cTn>
                                        <p:tgtEl>
                                          <p:spTgt spid="3">
                                            <p:txEl>
                                              <p:pRg st="0" end="0"/>
                                            </p:txEl>
                                          </p:spTgt>
                                        </p:tgtEl>
                                        <p:attrNameLst>
                                          <p:attrName>ppt_x</p:attrName>
                                        </p:attrNameLst>
                                      </p:cBhvr>
                                    </p:anim>
                                    <p:anim from="0" to="-1.0" calcmode="lin" valueType="num">
                                      <p:cBhvr>
                                        <p:cTn id="19" dur="200" decel="50000" autoRev="1" fill="hold">
                                          <p:stCondLst>
                                            <p:cond delay="600"/>
                                          </p:stCondLst>
                                        </p:cTn>
                                        <p:tgtEl>
                                          <p:spTgt spid="3">
                                            <p:txEl>
                                              <p:pRg st="0" end="0"/>
                                            </p:txEl>
                                          </p:spTgt>
                                        </p:tgtEl>
                                        <p:attrNameLst>
                                          <p:attrName>xshear</p:attrName>
                                        </p:attrNameLst>
                                      </p:cBhvr>
                                    </p:anim>
                                    <p:animScale>
                                      <p:cBhvr>
                                        <p:cTn id="20" dur="200" decel="100000" autoRev="1" fill="hold">
                                          <p:stCondLst>
                                            <p:cond delay="600"/>
                                          </p:stCondLst>
                                        </p:cTn>
                                        <p:tgtEl>
                                          <p:spTgt spid="3">
                                            <p:txEl>
                                              <p:pRg st="0" end="0"/>
                                            </p:txEl>
                                          </p:spTgt>
                                        </p:tgtEl>
                                      </p:cBhvr>
                                      <p:from x="100000" y="100000"/>
                                      <p:to x="80000" y="100000"/>
                                    </p:animScale>
                                    <p:anim by="(#ppt_h/3+#ppt_w*0.1)" calcmode="lin" valueType="num">
                                      <p:cBhvr additive="sum">
                                        <p:cTn id="21"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latin typeface="IranNastaliq" pitchFamily="18" charset="0"/>
                <a:cs typeface="IranNastaliq" pitchFamily="18" charset="0"/>
              </a:rPr>
              <a:t>موقعیت جغرافیایی کشور نروژ در نقشه اروپا</a:t>
            </a:r>
            <a:r>
              <a:rPr lang="en-US" dirty="0" smtClean="0">
                <a:latin typeface="IranNastaliq" pitchFamily="18" charset="0"/>
                <a:cs typeface="IranNastaliq" pitchFamily="18" charset="0"/>
              </a:rPr>
              <a:t/>
            </a:r>
            <a:br>
              <a:rPr lang="en-US" dirty="0" smtClean="0">
                <a:latin typeface="IranNastaliq" pitchFamily="18" charset="0"/>
                <a:cs typeface="IranNastaliq" pitchFamily="18" charset="0"/>
              </a:rPr>
            </a:br>
            <a:endParaRPr lang="fa-IR" dirty="0">
              <a:latin typeface="IranNastaliq" pitchFamily="18" charset="0"/>
              <a:cs typeface="IranNastaliq" pitchFamily="18" charset="0"/>
            </a:endParaRPr>
          </a:p>
        </p:txBody>
      </p:sp>
      <p:sp>
        <p:nvSpPr>
          <p:cNvPr id="3" name="Content Placeholder 2"/>
          <p:cNvSpPr>
            <a:spLocks noGrp="1"/>
          </p:cNvSpPr>
          <p:nvPr>
            <p:ph idx="1"/>
          </p:nvPr>
        </p:nvSpPr>
        <p:spPr/>
        <p:txBody>
          <a:bodyPr>
            <a:normAutofit fontScale="62500" lnSpcReduction="20000"/>
          </a:bodyPr>
          <a:lstStyle/>
          <a:p>
            <a:r>
              <a:rPr lang="ar-SA" dirty="0" smtClean="0">
                <a:latin typeface="IranNastaliq" pitchFamily="18" charset="0"/>
                <a:cs typeface="B Nazanin" pitchFamily="2" charset="-78"/>
              </a:rPr>
              <a:t>هیچ‌ کشوری‌ به‌ اندازة‌ نروژ در سواحل‌ خود بریدگی های‌ کوچک‌ و بزرگ‌ ندارد.این‌ بریدگی ها که‌ متعلق‌ به‌ دوران‌ یخچالی‌ است‌،</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فیورد</a:t>
            </a:r>
            <a:r>
              <a:rPr lang="en-US" dirty="0" smtClean="0">
                <a:latin typeface="IranNastaliq" pitchFamily="18" charset="0"/>
                <a:cs typeface="B Nazanin" pitchFamily="2" charset="-78"/>
              </a:rPr>
              <a:t>Fjord " </a:t>
            </a:r>
            <a:r>
              <a:rPr lang="ar-SA" dirty="0" smtClean="0">
                <a:latin typeface="IranNastaliq" pitchFamily="18" charset="0"/>
                <a:cs typeface="B Nazanin" pitchFamily="2" charset="-78"/>
              </a:rPr>
              <a:t>می‌گویند.نروژ از مهمترین‌ کشورهایی‌ است‌ که‌ سواحل‌ دندانه‌دار دارد.این‌ فرو رفتگی ها و پیشرفت های‌ صخره‌ها در آب‌ دنباله سرزمین‌ اصلی‌ نروژ محسوب‌ می شوند</a:t>
            </a:r>
            <a:r>
              <a:rPr lang="en-US" dirty="0" smtClean="0">
                <a:latin typeface="IranNastaliq" pitchFamily="18" charset="0"/>
                <a:cs typeface="B Nazanin" pitchFamily="2" charset="-78"/>
              </a:rPr>
              <a:t>.</a:t>
            </a:r>
          </a:p>
          <a:p>
            <a:r>
              <a:rPr lang="fa-IR" dirty="0" smtClean="0">
                <a:latin typeface="IranNastaliq" pitchFamily="18" charset="0"/>
                <a:cs typeface="B Nazanin" pitchFamily="2" charset="-78"/>
              </a:rPr>
              <a:t>نروژ دارای جزیره‌های فراوانی نیز می‌باشد که با جنگل‌های انبوه از درخت پوشیده شده است</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در شمال‌ نروژ جزایر متعددی‌ وجود دارد که‌ مهمترین‌ آنها عبارتند از</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لوپهاوت‌</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رینگ‌واسوی‌</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و</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سنجا</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در شمال‌ غربی‌ نیز مجمع‌الجزایر</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لوفتون‌</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لوفون‌) شامل‌ 12 جزیرة‌ بزرگ‌ و 35 جزیره کوچک‌، جزیره‌</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ویکنا</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،جزیرة‌</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هیترا</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و</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فوریا</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واقع‌ شده‌اند</a:t>
            </a:r>
            <a:r>
              <a:rPr lang="en-US" dirty="0" smtClean="0">
                <a:latin typeface="IranNastaliq" pitchFamily="18" charset="0"/>
                <a:cs typeface="B Nazanin" pitchFamily="2" charset="-78"/>
              </a:rPr>
              <a:t>.</a:t>
            </a:r>
            <a:br>
              <a:rPr lang="en-US" dirty="0" smtClean="0">
                <a:latin typeface="IranNastaliq" pitchFamily="18" charset="0"/>
                <a:cs typeface="B Nazanin" pitchFamily="2" charset="-78"/>
              </a:rPr>
            </a:br>
            <a:r>
              <a:rPr lang="ar-SA" dirty="0" smtClean="0">
                <a:latin typeface="IranNastaliq" pitchFamily="18" charset="0"/>
                <a:cs typeface="B Nazanin" pitchFamily="2" charset="-78"/>
              </a:rPr>
              <a:t>کشور نروژ به‌ علت‌ داشتن‌ خلیج های‌ فراوان‌ به‌</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کشور هزار خلیج‌</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نیز </a:t>
            </a:r>
            <a:r>
              <a:rPr lang="fa-IR" dirty="0" smtClean="0">
                <a:latin typeface="IranNastaliq" pitchFamily="18" charset="0"/>
                <a:cs typeface="B Nazanin" pitchFamily="2" charset="-78"/>
              </a:rPr>
              <a:t>شهرت دارد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از مهمترین‌ این خلیج ها می‌توان‌ به‌ خلیج های</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تانا</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لاکسه</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پورسانگر</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وستافیورد</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در نواحی‌ شمال‌ و شمال‌ غربی‌ و خلیج های</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فیوردین‌</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بوکن‌</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اوسلو</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و</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هاردانگر</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در نواحی‌ غربی‌ و جنوبی‌ نروژ اشاره‌ نمود</a:t>
            </a:r>
            <a:r>
              <a:rPr lang="en-US" dirty="0" smtClean="0">
                <a:latin typeface="IranNastaliq" pitchFamily="18" charset="0"/>
                <a:cs typeface="B Nazanin" pitchFamily="2" charset="-78"/>
              </a:rPr>
              <a:t>.</a:t>
            </a:r>
            <a:br>
              <a:rPr lang="en-US" dirty="0" smtClean="0">
                <a:latin typeface="IranNastaliq" pitchFamily="18" charset="0"/>
                <a:cs typeface="B Nazanin" pitchFamily="2" charset="-78"/>
              </a:rPr>
            </a:br>
            <a:r>
              <a:rPr lang="ar-SA" dirty="0" smtClean="0">
                <a:latin typeface="IranNastaliq" pitchFamily="18" charset="0"/>
                <a:cs typeface="B Nazanin" pitchFamily="2" charset="-78"/>
              </a:rPr>
              <a:t>در این‌ کشور دریاچه‌های‌ متعددی‌ نیز وجود دارند که‌ مربوط‌ به‌ دوران‌ یخچالی‌ هستند.بزرگترین‌ دریاچه‌ نروژ با مساحت‌ 368 کیلومتر مربع</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جدست دالس‌ برن‌</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نام‌ دارد.مهمترین‌ یخچال‌ طبیعی‌ نروژ نیز</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جست‌ - دالسبرن</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نامیده می شود که‌ مساحت‌ آن‌ 486 کیلومترمربع‌ است‌</a:t>
            </a:r>
            <a:r>
              <a:rPr lang="en-US" dirty="0" smtClean="0">
                <a:latin typeface="IranNastaliq" pitchFamily="18" charset="0"/>
                <a:cs typeface="B Nazanin" pitchFamily="2" charset="-78"/>
              </a:rPr>
              <a:t>.</a:t>
            </a:r>
            <a:br>
              <a:rPr lang="en-US" dirty="0" smtClean="0">
                <a:latin typeface="IranNastaliq" pitchFamily="18" charset="0"/>
                <a:cs typeface="B Nazanin" pitchFamily="2" charset="-78"/>
              </a:rPr>
            </a:br>
            <a:r>
              <a:rPr lang="ar-SA" dirty="0" smtClean="0">
                <a:latin typeface="IranNastaliq" pitchFamily="18" charset="0"/>
                <a:cs typeface="B Nazanin" pitchFamily="2" charset="-78"/>
              </a:rPr>
              <a:t>بنادر نروژ که‌ عمدة‌ در سواحل‌ اقیانوس‌ اطلس‌، دریای‌ شمال‌ و تنگه‌ اسکاژراک‌ قرار دارند مراکز ایالات‌ نروژ نیز هستند.مهمترین‌ این‌ بنادر عبارتند از</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بودو</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نامسوس‌</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تروندهایم</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هرمانس‌ ورک‌</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برگن‌</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اگرسوند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آردا</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گولن</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اوسلو</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درامن‌</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هورتن‌</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فردریک‌ اشتاد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توسن‌ برگ‌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لارویک‌</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آرندال‌</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کریستین‌ سوند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ریزور</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لانگه‌ سوند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موس‌</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و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کراگرو</a:t>
            </a:r>
            <a:r>
              <a:rPr lang="en-US" dirty="0" smtClean="0">
                <a:latin typeface="IranNastaliq" pitchFamily="18" charset="0"/>
                <a:cs typeface="B Nazanin" pitchFamily="2" charset="-78"/>
              </a:rPr>
              <a:t>".</a:t>
            </a:r>
            <a:br>
              <a:rPr lang="en-US" dirty="0" smtClean="0">
                <a:latin typeface="IranNastaliq" pitchFamily="18" charset="0"/>
                <a:cs typeface="B Nazanin" pitchFamily="2" charset="-78"/>
              </a:rPr>
            </a:br>
            <a:r>
              <a:rPr lang="fa-IR" dirty="0" smtClean="0">
                <a:latin typeface="IranNastaliq" pitchFamily="18" charset="0"/>
                <a:cs typeface="B Nazanin" pitchFamily="2" charset="-78"/>
              </a:rPr>
              <a:t>مهمترین رشته‌کوه این کشور،رشته کوههای اسکاندیناوی است که دره‌های زیبا و عمیق آن یکی از پرطرفدارترین جاذبه‌های گردشگری نروژ می‌باشد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نروژ، کشوری‌ کوهستانی‌ است‌ و قسمت‌ عمده‌ای‌ از</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اراضی‌ نروژ حتی‌ در منطقه‌ کوهستانی پوشیده‌ از جنگل‌ است‌.چوب‌ این‌ جنگلها منبع‌ درآمد خوبی‌ برای‌ کشور نروژ به‌ شمار می‌آید</a:t>
            </a:r>
            <a:r>
              <a:rPr lang="en-US" dirty="0" smtClean="0">
                <a:latin typeface="IranNastaliq" pitchFamily="18" charset="0"/>
                <a:cs typeface="B Nazanin" pitchFamily="2" charset="-78"/>
              </a:rPr>
              <a:t>.</a:t>
            </a:r>
          </a:p>
          <a:p>
            <a:endParaRPr lang="fa-IR" dirty="0">
              <a:latin typeface="IranNastaliq" pitchFamily="18" charset="0"/>
              <a:cs typeface="IranNastaliq" pitchFamily="18" charset="0"/>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 calcmode="lin" valueType="num">
                                      <p:cBhvr>
                                        <p:cTn id="4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0" end="0"/>
                                            </p:txEl>
                                          </p:spTgt>
                                        </p:tgtEl>
                                        <p:attrNameLst>
                                          <p:attrName>ppt_h</p:attrName>
                                        </p:attrNameLst>
                                      </p:cBhvr>
                                      <p:tavLst>
                                        <p:tav tm="0">
                                          <p:val>
                                            <p:strVal val="#ppt_h"/>
                                          </p:val>
                                        </p:tav>
                                        <p:tav tm="100000">
                                          <p:val>
                                            <p:strVal val="#ppt_h"/>
                                          </p:val>
                                        </p:tav>
                                      </p:tavLst>
                                    </p:anim>
                                  </p:childTnLst>
                                </p:cTn>
                              </p:par>
                              <p:par>
                                <p:cTn id="43" presetID="17" presetClass="entr" presetSubtype="10" fill="hold" nodeType="with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anim calcmode="lin" valueType="num">
                                      <p:cBhvr>
                                        <p:cTn id="4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1000"/>
                                        <p:tgtEl>
                                          <p:spTgt spid="2"/>
                                        </p:tgtEl>
                                      </p:cBhvr>
                                    </p:animEffect>
                                    <p:anim calcmode="lin" valueType="num">
                                      <p:cBhvr>
                                        <p:cTn id="52" dur="1000" fill="hold"/>
                                        <p:tgtEl>
                                          <p:spTgt spid="2"/>
                                        </p:tgtEl>
                                        <p:attrNameLst>
                                          <p:attrName>ppt_x</p:attrName>
                                        </p:attrNameLst>
                                      </p:cBhvr>
                                      <p:tavLst>
                                        <p:tav tm="0">
                                          <p:val>
                                            <p:strVal val="#ppt_x"/>
                                          </p:val>
                                        </p:tav>
                                        <p:tav tm="100000">
                                          <p:val>
                                            <p:strVal val="#ppt_x"/>
                                          </p:val>
                                        </p:tav>
                                      </p:tavLst>
                                    </p:anim>
                                    <p:anim calcmode="lin" valueType="num">
                                      <p:cBhvr>
                                        <p:cTn id="53" dur="900" decel="100000" fill="hold"/>
                                        <p:tgtEl>
                                          <p:spTgt spid="2"/>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823604"/>
          </a:xfrm>
        </p:spPr>
        <p:txBody>
          <a:bodyPr>
            <a:normAutofit/>
          </a:bodyPr>
          <a:lstStyle/>
          <a:p>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fa-IR" dirty="0"/>
          </a:p>
        </p:txBody>
      </p:sp>
      <p:sp>
        <p:nvSpPr>
          <p:cNvPr id="3" name="Content Placeholder 2"/>
          <p:cNvSpPr>
            <a:spLocks noGrp="1"/>
          </p:cNvSpPr>
          <p:nvPr>
            <p:ph idx="1"/>
          </p:nvPr>
        </p:nvSpPr>
        <p:spPr>
          <a:xfrm>
            <a:off x="457200" y="1071546"/>
            <a:ext cx="7239000" cy="5384190"/>
          </a:xfrm>
        </p:spPr>
        <p:txBody>
          <a:bodyPr/>
          <a:lstStyle/>
          <a:p>
            <a:r>
              <a:rPr lang="ar-SA" dirty="0" smtClean="0">
                <a:latin typeface="IranNastaliq" pitchFamily="18" charset="0"/>
                <a:cs typeface="B Nazanin" pitchFamily="2" charset="-78"/>
              </a:rPr>
              <a:t>بنادر نروژ که‌ عمدة‌ در سواحل‌ اقیانوس‌ اطلس‌، دریای‌ شمال‌ و تنگه‌ اسکاژراک‌ قرار دارند مراکز ایالات‌ نروژ نیز هستند.مهمترین‌ این‌ بنادر عبارتند از</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بودو</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نامسوس‌</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تروندهایم</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هرمانس‌ ورک‌</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برگن‌</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اگرسوند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آردا</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گولن</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اوسلو</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درامن‌</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هورتن‌</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فردریک‌ اشتاد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توسن‌ برگ‌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لارویک‌</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آرندال‌</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کریستین‌ سوند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ریزور</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لانگه‌ سوند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موس‌</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و </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کراگرو</a:t>
            </a:r>
            <a:r>
              <a:rPr lang="en-US" dirty="0" smtClean="0">
                <a:latin typeface="IranNastaliq" pitchFamily="18" charset="0"/>
                <a:cs typeface="B Nazanin" pitchFamily="2" charset="-78"/>
              </a:rPr>
              <a:t>".</a:t>
            </a:r>
            <a:br>
              <a:rPr lang="en-US" dirty="0" smtClean="0">
                <a:latin typeface="IranNastaliq" pitchFamily="18" charset="0"/>
                <a:cs typeface="B Nazanin" pitchFamily="2" charset="-78"/>
              </a:rPr>
            </a:br>
            <a:r>
              <a:rPr lang="fa-IR" dirty="0" smtClean="0">
                <a:latin typeface="IranNastaliq" pitchFamily="18" charset="0"/>
                <a:cs typeface="B Nazanin" pitchFamily="2" charset="-78"/>
              </a:rPr>
              <a:t>مهمترین رشته‌کوه این کشور،رشته کوههای اسکاندیناوی است که دره‌های زیبا و عمیق آن یکی از پرطرفدارترین جاذبه‌های گردشگری نروژ می‌باشد</a:t>
            </a:r>
            <a:r>
              <a:rPr lang="en-US" dirty="0" smtClean="0">
                <a:latin typeface="IranNastaliq" pitchFamily="18" charset="0"/>
                <a:cs typeface="B Nazanin" pitchFamily="2" charset="-78"/>
              </a:rPr>
              <a:t>.</a:t>
            </a:r>
            <a:r>
              <a:rPr lang="ar-SA" dirty="0" smtClean="0">
                <a:latin typeface="IranNastaliq" pitchFamily="18" charset="0"/>
                <a:cs typeface="B Nazanin" pitchFamily="2" charset="-78"/>
              </a:rPr>
              <a:t>نروژ، کشوری‌ کوهستانی‌ است‌ و قسمت‌ عمده‌ای‌ از</a:t>
            </a:r>
            <a:r>
              <a:rPr lang="en-US" dirty="0" smtClean="0">
                <a:latin typeface="IranNastaliq" pitchFamily="18" charset="0"/>
                <a:cs typeface="B Nazanin" pitchFamily="2" charset="-78"/>
              </a:rPr>
              <a:t> </a:t>
            </a:r>
            <a:r>
              <a:rPr lang="ar-SA" dirty="0" smtClean="0">
                <a:latin typeface="IranNastaliq" pitchFamily="18" charset="0"/>
                <a:cs typeface="B Nazanin" pitchFamily="2" charset="-78"/>
              </a:rPr>
              <a:t>اراضی‌ نروژ حتی‌ در منطقه‌ کوهستانی پوشیده‌ از جنگل‌ است‌.چوب‌ این‌ جنگلها منبع‌ درآمد خوبی‌ برای‌ کشور نروژ به‌ شمار می‌آید</a:t>
            </a:r>
            <a:r>
              <a:rPr lang="en-US" dirty="0" smtClean="0">
                <a:latin typeface="IranNastaliq" pitchFamily="18" charset="0"/>
                <a:cs typeface="B Nazanin" pitchFamily="2" charset="-78"/>
              </a:rPr>
              <a:t>.</a:t>
            </a:r>
            <a:endParaRPr lang="fa-IR" dirty="0">
              <a:cs typeface="B Nazanin" pitchFamily="2" charset="-78"/>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4400" dirty="0" smtClean="0">
                <a:latin typeface="IranNastaliq" pitchFamily="18" charset="0"/>
                <a:cs typeface="IranNastaliq" pitchFamily="18" charset="0"/>
              </a:rPr>
              <a:t>آب و هوای نروژ</a:t>
            </a:r>
            <a:r>
              <a:rPr lang="en-US" sz="4400" dirty="0" smtClean="0">
                <a:latin typeface="IranNastaliq" pitchFamily="18" charset="0"/>
                <a:cs typeface="IranNastaliq" pitchFamily="18" charset="0"/>
              </a:rPr>
              <a:t/>
            </a:r>
            <a:br>
              <a:rPr lang="en-US" sz="4400" dirty="0" smtClean="0">
                <a:latin typeface="IranNastaliq" pitchFamily="18" charset="0"/>
                <a:cs typeface="IranNastaliq" pitchFamily="18" charset="0"/>
              </a:rPr>
            </a:br>
            <a:endParaRPr lang="fa-IR" sz="4400" dirty="0">
              <a:latin typeface="IranNastaliq" pitchFamily="18" charset="0"/>
              <a:cs typeface="IranNastaliq" pitchFamily="18" charset="0"/>
            </a:endParaRPr>
          </a:p>
        </p:txBody>
      </p:sp>
      <p:sp>
        <p:nvSpPr>
          <p:cNvPr id="3" name="Content Placeholder 2"/>
          <p:cNvSpPr>
            <a:spLocks noGrp="1"/>
          </p:cNvSpPr>
          <p:nvPr>
            <p:ph idx="1"/>
          </p:nvPr>
        </p:nvSpPr>
        <p:spPr/>
        <p:txBody>
          <a:bodyPr>
            <a:normAutofit fontScale="92500" lnSpcReduction="10000"/>
          </a:bodyPr>
          <a:lstStyle/>
          <a:p>
            <a:r>
              <a:rPr lang="ar-SA" sz="3600" dirty="0" smtClean="0">
                <a:latin typeface="IranNastaliq" pitchFamily="18" charset="0"/>
                <a:cs typeface="B Nazanin" pitchFamily="2" charset="-78"/>
              </a:rPr>
              <a:t>با توجه به نزدیکی این‌ کشور به قطب‌ شمال‌ انتظار می‌رود بدلیل سرمای‌ قطب‌ آب‌ و هوای‌ سرد و منجمد کننده‌ داشته‌ باشد ولی‌ تحت‌ تأثیر جریان‌ آب‌ گرم‌ گلف‌استریم‌ و بادهای‌ مرطوب‌ غربی‌ که‌ از اقیانوس‌ اطلس‌ به‌ داخل‌ کشور می‌وزند،نروژ آب‌ و هوای‌ قابل‌ تحملّی‌ دارد.البته قسمتهای‌ شمالی‌ کشور دارای‌ سرمای‌ زیاد و قسمتهای‌ مرکزی‌ و جنوبی‌ دارای‌ آب‌ و هوای‌ نسبتاً معتدل‌ با فصل سرمای طولانی است‌.تغییرات دما در این کشور در فصل سرما از 15- تا 2+ متغییر است</a:t>
            </a:r>
            <a:r>
              <a:rPr lang="en-US" sz="3600" dirty="0" smtClean="0">
                <a:latin typeface="IranNastaliq" pitchFamily="18" charset="0"/>
                <a:cs typeface="B Nazanin" pitchFamily="2" charset="-78"/>
              </a:rPr>
              <a:t>.</a:t>
            </a:r>
          </a:p>
          <a:p>
            <a:endParaRPr lang="fa-IR" sz="3600" dirty="0">
              <a:latin typeface="IranNastaliq" pitchFamily="18" charset="0"/>
              <a:cs typeface="IranNastaliq"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xit" presetSubtype="16" fill="hold" nodeType="clickEffect">
                                  <p:stCondLst>
                                    <p:cond delay="0"/>
                                  </p:stCondLst>
                                  <p:childTnLst>
                                    <p:animEffect transition="out" filter="circle(in)">
                                      <p:cBhvr>
                                        <p:cTn id="14" dur="2000"/>
                                        <p:tgtEl>
                                          <p:spTgt spid="3">
                                            <p:txEl>
                                              <p:pRg st="0" end="0"/>
                                            </p:txEl>
                                          </p:spTgt>
                                        </p:tgtEl>
                                      </p:cBhvr>
                                    </p:animEffect>
                                    <p:set>
                                      <p:cBhvr>
                                        <p:cTn id="15"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latin typeface="IranNastaliq" pitchFamily="18" charset="0"/>
                <a:cs typeface="IranNastaliq" pitchFamily="18" charset="0"/>
              </a:rPr>
              <a:t>نگاهی به تاریخ نروژ</a:t>
            </a:r>
            <a:r>
              <a:rPr lang="en-US" dirty="0" smtClean="0">
                <a:latin typeface="IranNastaliq" pitchFamily="18" charset="0"/>
                <a:cs typeface="IranNastaliq" pitchFamily="18" charset="0"/>
              </a:rPr>
              <a:t/>
            </a:r>
            <a:br>
              <a:rPr lang="en-US" dirty="0" smtClean="0">
                <a:latin typeface="IranNastaliq" pitchFamily="18" charset="0"/>
                <a:cs typeface="IranNastaliq" pitchFamily="18" charset="0"/>
              </a:rPr>
            </a:br>
            <a:endParaRPr lang="fa-IR" dirty="0">
              <a:latin typeface="IranNastaliq" pitchFamily="18" charset="0"/>
              <a:cs typeface="IranNastaliq" pitchFamily="18" charset="0"/>
            </a:endParaRPr>
          </a:p>
        </p:txBody>
      </p:sp>
      <p:sp>
        <p:nvSpPr>
          <p:cNvPr id="3" name="Content Placeholder 2"/>
          <p:cNvSpPr>
            <a:spLocks noGrp="1"/>
          </p:cNvSpPr>
          <p:nvPr>
            <p:ph idx="1"/>
          </p:nvPr>
        </p:nvSpPr>
        <p:spPr/>
        <p:txBody>
          <a:bodyPr>
            <a:normAutofit fontScale="40000" lnSpcReduction="20000"/>
          </a:bodyPr>
          <a:lstStyle/>
          <a:p>
            <a:r>
              <a:rPr lang="fa-IR" dirty="0" smtClean="0"/>
              <a:t>نروژ از قدیمی ترین حکومت های پادشاهی اروپا محسوب می شود که هنوز هم به قوت خود باقی است .اولین حکومت پادشاهی به سال 994 میلادی و ورود وایکینگ ها به منطقه ی فعلی نروژ بر می گردد که یک وایکینگ به نام</a:t>
            </a:r>
            <a:r>
              <a:rPr lang="en-US" dirty="0" smtClean="0"/>
              <a:t> "</a:t>
            </a:r>
            <a:r>
              <a:rPr lang="fa-IR" dirty="0" smtClean="0"/>
              <a:t>اولاف تریکوانسون</a:t>
            </a:r>
            <a:r>
              <a:rPr lang="en-US" dirty="0" smtClean="0"/>
              <a:t>" </a:t>
            </a:r>
            <a:r>
              <a:rPr lang="fa-IR" dirty="0" smtClean="0"/>
              <a:t>با پذیرفتن آیین مسیحیت خود را پادشاه نامید .در سال 1397 میلادی نروژ و دانمارک یک اتحادیه را تشکیل دادند که چهار قرن پایدار ماند.در سال 1814 میلادی،سوئد </a:t>
            </a:r>
            <a:r>
              <a:rPr lang="ar-SA" dirty="0" smtClean="0"/>
              <a:t>به‌ پاس‌ خدماتی‌ که‌ سوئد در برانداختن‌ "ناپلئون‌ بناپارت‌"-امپراتور فرانسه‌-کرده‌ بود،</a:t>
            </a:r>
            <a:r>
              <a:rPr lang="fa-IR" dirty="0" smtClean="0"/>
              <a:t>پیشنهاد ادغام نروژ را در خاک خود کرد ولی با مقاومت نروژ مواجه شد.سپس سوئد با یک حمله ی برق آسا نروژ را اشغال نمود</a:t>
            </a:r>
            <a:r>
              <a:rPr lang="ar-SA" dirty="0" smtClean="0"/>
              <a:t> و برخلاف‌ میل‌ قلبی‌ مردم‌ نروژ،این‌ کشور ضمیمه سوئد شد و همراه‌ با نروژ،ایسلند نیز که‌ متعلق‌ به‌ نروژ بود به‌ سوئد تعلق‌ گرفت‌ </a:t>
            </a:r>
            <a:r>
              <a:rPr lang="fa-IR" dirty="0" smtClean="0"/>
              <a:t>اما سوئد پذیرفت که نروژ کماکان قانون اساسی خود را حفظ کند.ب</a:t>
            </a:r>
            <a:r>
              <a:rPr lang="ar-SA" dirty="0" smtClean="0"/>
              <a:t>به‌ طور کلی‌ باید گفت‌ که‌ سرزمین‌ نروژ از سال‌ </a:t>
            </a:r>
            <a:r>
              <a:rPr lang="en-US" dirty="0" smtClean="0"/>
              <a:t>1381 </a:t>
            </a:r>
            <a:r>
              <a:rPr lang="ar-SA" dirty="0" smtClean="0"/>
              <a:t>تا 28 مارس‌ 1814 میلادی‌ ضمیمه دانمارک‌ و از آن پس تا سال‌ 1905 میلادی‌ ضمیمه سوئد بود</a:t>
            </a:r>
            <a:r>
              <a:rPr lang="en-US" dirty="0" smtClean="0"/>
              <a:t>.</a:t>
            </a:r>
            <a:r>
              <a:rPr lang="fa-IR" dirty="0" smtClean="0"/>
              <a:t>با رشد احساسات میهن پرستی در قرن 19 میلادی و با برگزاری یک همه پرسی در سال 1905 میلادی،سرانجام نروژ از سوئد جدا شد و کشور مستقل نروژ کنونی شکل یافت</a:t>
            </a:r>
            <a:r>
              <a:rPr lang="en-US" dirty="0" smtClean="0"/>
              <a:t>.</a:t>
            </a:r>
          </a:p>
          <a:p>
            <a:r>
              <a:rPr lang="fa-IR" dirty="0" smtClean="0"/>
              <a:t>نروژ در جنگهای جهانی</a:t>
            </a:r>
            <a:endParaRPr lang="en-US" dirty="0" smtClean="0"/>
          </a:p>
          <a:p>
            <a:r>
              <a:rPr lang="fa-IR" dirty="0" smtClean="0"/>
              <a:t>در سال </a:t>
            </a:r>
            <a:r>
              <a:rPr lang="en-US" dirty="0" smtClean="0"/>
              <a:t>1914 </a:t>
            </a:r>
            <a:r>
              <a:rPr lang="fa-IR" dirty="0" smtClean="0"/>
              <a:t>میلادی و با شروع جنگ جهانی اول ،نروژ بی طرفی خود را در جنگ اعلام کرد ولی با این همه این جنگ خسارات سنگینی به صنعت کشتیرانی نروژ وارد کرد.در آغاز جنگ جهانی دوم در سال 1939 میلادی،نروژ باز هم بی طرفی خود را در جنگ اعلام کرد ولی با این حال با حمله ی آلمان نازی مواجه گشت و برای 5 سال بین سال های 1940 تا 1945 میلادی در اشغال آلمان نازی باقی ماند .در سال 1949 میلادی،نروژ بی طرفی خود را ترک گفت و به سازمان پیمان آتلانتیک شمالی( ناتو )پیوست</a:t>
            </a:r>
            <a:r>
              <a:rPr lang="en-US" dirty="0" smtClean="0"/>
              <a:t>.</a:t>
            </a:r>
          </a:p>
          <a:p>
            <a:r>
              <a:rPr lang="fa-IR" dirty="0" smtClean="0"/>
              <a:t>پادشاه و دولت نروژ</a:t>
            </a:r>
            <a:endParaRPr lang="en-US" dirty="0" smtClean="0"/>
          </a:p>
          <a:p>
            <a:r>
              <a:rPr lang="fa-IR" dirty="0" smtClean="0"/>
              <a:t>پادشاه فعلی نروژ</a:t>
            </a:r>
            <a:r>
              <a:rPr lang="en-US" dirty="0" smtClean="0"/>
              <a:t> "</a:t>
            </a:r>
            <a:r>
              <a:rPr lang="fa-IR" dirty="0" smtClean="0"/>
              <a:t>هارالد پنجم</a:t>
            </a:r>
            <a:r>
              <a:rPr lang="en-US" dirty="0" smtClean="0"/>
              <a:t>" </a:t>
            </a:r>
            <a:r>
              <a:rPr lang="fa-IR" dirty="0" smtClean="0"/>
              <a:t>در 17 ژانویه سال 1991 میلادی پس از مرگ پدرش به قدرت رسید.پس از به حکومت رسیدن هارالد پنجم، او پسرش شاهزاده</a:t>
            </a:r>
            <a:r>
              <a:rPr lang="en-US" dirty="0" smtClean="0"/>
              <a:t> "</a:t>
            </a:r>
            <a:r>
              <a:rPr lang="fa-IR" dirty="0" smtClean="0"/>
              <a:t>هاکُن مگنوس</a:t>
            </a:r>
            <a:r>
              <a:rPr lang="en-US" dirty="0" smtClean="0"/>
              <a:t>" ( </a:t>
            </a:r>
            <a:r>
              <a:rPr lang="fa-IR" dirty="0" smtClean="0"/>
              <a:t>متولد 20 جولای </a:t>
            </a:r>
            <a:r>
              <a:rPr lang="en-US" dirty="0" smtClean="0"/>
              <a:t>1973</a:t>
            </a:r>
            <a:r>
              <a:rPr lang="fa-IR" dirty="0" smtClean="0"/>
              <a:t>میلادی) را وارث و جانشین خود اعلام کرد.در 17 اکتبر سال 2005 میلادی نیز</a:t>
            </a:r>
            <a:r>
              <a:rPr lang="en-US" dirty="0" smtClean="0"/>
              <a:t> "</a:t>
            </a:r>
            <a:r>
              <a:rPr lang="fa-IR" dirty="0" smtClean="0"/>
              <a:t>ینس استولتنبرگ</a:t>
            </a:r>
            <a:r>
              <a:rPr lang="en-US" dirty="0" smtClean="0"/>
              <a:t>" </a:t>
            </a:r>
            <a:r>
              <a:rPr lang="fa-IR" dirty="0" smtClean="0"/>
              <a:t>به سمت نخست وزیر نروژ برگزیده شد</a:t>
            </a:r>
            <a:r>
              <a:rPr lang="en-US" dirty="0" smtClean="0"/>
              <a:t>.</a:t>
            </a:r>
          </a:p>
          <a:p>
            <a:r>
              <a:rPr lang="fa-IR" dirty="0" smtClean="0"/>
              <a:t>ساختمان پارلمانی نروژ که به زبان نروژی </a:t>
            </a:r>
            <a:r>
              <a:rPr lang="en-US" dirty="0" err="1" smtClean="0"/>
              <a:t>Stortinget</a:t>
            </a:r>
            <a:r>
              <a:rPr lang="en-US" dirty="0" smtClean="0"/>
              <a:t> (</a:t>
            </a:r>
            <a:r>
              <a:rPr lang="fa-IR" dirty="0" smtClean="0"/>
              <a:t>به انگلیسی</a:t>
            </a:r>
            <a:r>
              <a:rPr lang="en-US" dirty="0" smtClean="0"/>
              <a:t>: Great thing) </a:t>
            </a:r>
            <a:r>
              <a:rPr lang="fa-IR" dirty="0" smtClean="0"/>
              <a:t>نام دارد در مرکز شهر اسلو واقع شده است.در پارلمان ملی نروژ، 169 کرسی پارلمانی وجود دارد که انتخابات سراسری برای انتخاب اعضای آن هر چهار سال یک بار برگزار می شود.مجلس نروژ یک نخست وزیر اصلی یا</a:t>
            </a:r>
            <a:r>
              <a:rPr lang="en-US" dirty="0" smtClean="0"/>
              <a:t> President </a:t>
            </a:r>
            <a:r>
              <a:rPr lang="fa-IR" dirty="0" smtClean="0"/>
              <a:t>و پنج عضو جانشین یا</a:t>
            </a:r>
            <a:r>
              <a:rPr lang="en-US" dirty="0" smtClean="0"/>
              <a:t> Vice President </a:t>
            </a:r>
            <a:r>
              <a:rPr lang="fa-IR" dirty="0" smtClean="0"/>
              <a:t>دارد</a:t>
            </a:r>
            <a:r>
              <a:rPr lang="en-US" dirty="0" smtClean="0"/>
              <a:t>.</a:t>
            </a:r>
          </a:p>
          <a:p>
            <a:r>
              <a:rPr lang="fa-IR" dirty="0" smtClean="0"/>
              <a:t>مجلس ملی نروژ در سال 1814 میلادی تاسیس شده است و در حال حاضر هفت حزب اصلی اداره کننده این مجلس هستند: حزب کار یا </a:t>
            </a:r>
            <a:r>
              <a:rPr lang="en-US" dirty="0" err="1" smtClean="0"/>
              <a:t>Labour</a:t>
            </a:r>
            <a:r>
              <a:rPr lang="en-US" dirty="0" smtClean="0"/>
              <a:t> Party </a:t>
            </a:r>
            <a:r>
              <a:rPr lang="fa-IR" dirty="0" smtClean="0"/>
              <a:t>با 64 نماینده،حزب پیشرفت یا </a:t>
            </a:r>
            <a:r>
              <a:rPr lang="en-US" dirty="0" smtClean="0"/>
              <a:t>Progress Party </a:t>
            </a:r>
            <a:r>
              <a:rPr lang="fa-IR" dirty="0" smtClean="0"/>
              <a:t>با 41 عضو،حزب محافظه کار یا </a:t>
            </a:r>
            <a:r>
              <a:rPr lang="en-US" dirty="0" smtClean="0"/>
              <a:t>Conservative Party </a:t>
            </a:r>
            <a:r>
              <a:rPr lang="fa-IR" dirty="0" smtClean="0"/>
              <a:t>با 30 نماینده،حزب چپ سوسیالیست یا </a:t>
            </a:r>
            <a:r>
              <a:rPr lang="en-US" dirty="0" smtClean="0"/>
              <a:t>Socialist Left Party </a:t>
            </a:r>
            <a:r>
              <a:rPr lang="fa-IR" dirty="0" smtClean="0"/>
              <a:t>با 11 نماینده،حزب مرکزی یا </a:t>
            </a:r>
            <a:r>
              <a:rPr lang="en-US" dirty="0" smtClean="0"/>
              <a:t>Centre Party </a:t>
            </a:r>
            <a:r>
              <a:rPr lang="fa-IR" dirty="0" smtClean="0"/>
              <a:t>با 11 نماینده،حزب دموکرات مسیحی یا </a:t>
            </a:r>
            <a:r>
              <a:rPr lang="en-US" dirty="0" smtClean="0"/>
              <a:t>Christian Democratic </a:t>
            </a:r>
            <a:r>
              <a:rPr lang="fa-IR" dirty="0" smtClean="0"/>
              <a:t>با 10 عضو و در نهایت حزب لیبرال مردم یا </a:t>
            </a:r>
            <a:r>
              <a:rPr lang="en-US" dirty="0" smtClean="0"/>
              <a:t>Liberal Party </a:t>
            </a:r>
            <a:r>
              <a:rPr lang="fa-IR" dirty="0" smtClean="0"/>
              <a:t>با 2 نماینده.در شکل زیر،پراکندگی احزاب هفتگانه مجلس نروژ از سال 2005 میلادی به بعد را به وضوح مشاهده می کنید</a:t>
            </a:r>
            <a:r>
              <a:rPr lang="en-US" dirty="0" smtClean="0"/>
              <a:t>.</a:t>
            </a:r>
          </a:p>
          <a:p>
            <a:r>
              <a:rPr lang="en-US" dirty="0" smtClean="0"/>
              <a:t/>
            </a:r>
            <a:br>
              <a:rPr lang="en-US" dirty="0" smtClean="0"/>
            </a:br>
            <a:endParaRPr lang="fa-IR"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
                                        <p:tgtEl>
                                          <p:spTgt spid="3">
                                            <p:txEl>
                                              <p:pRg st="0" end="0"/>
                                            </p:txEl>
                                          </p:spTgt>
                                        </p:tgtEl>
                                      </p:cBhvr>
                                    </p:animEffect>
                                    <p:anim calcmode="lin" valueType="num">
                                      <p:cBhvr>
                                        <p:cTn id="14"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8" presetID="43"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
                                        <p:tgtEl>
                                          <p:spTgt spid="3">
                                            <p:txEl>
                                              <p:pRg st="1" end="1"/>
                                            </p:txEl>
                                          </p:spTgt>
                                        </p:tgtEl>
                                      </p:cBhvr>
                                    </p:animEffect>
                                    <p:anim calcmode="lin" valueType="num">
                                      <p:cBhvr>
                                        <p:cTn id="21"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3"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5" presetID="43"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
                                        <p:tgtEl>
                                          <p:spTgt spid="3">
                                            <p:txEl>
                                              <p:pRg st="2" end="2"/>
                                            </p:txEl>
                                          </p:spTgt>
                                        </p:tgtEl>
                                      </p:cBhvr>
                                    </p:animEffect>
                                    <p:anim calcmode="lin" valueType="num">
                                      <p:cBhvr>
                                        <p:cTn id="28"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30"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2" presetID="43" presetClass="entr" presetSubtype="0"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9" presetID="43" presetClass="entr" presetSubtype="0" fill="hold"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
                                        <p:tgtEl>
                                          <p:spTgt spid="3">
                                            <p:txEl>
                                              <p:pRg st="4" end="4"/>
                                            </p:txEl>
                                          </p:spTgt>
                                        </p:tgtEl>
                                      </p:cBhvr>
                                    </p:animEffect>
                                    <p:anim calcmode="lin" valueType="num">
                                      <p:cBhvr>
                                        <p:cTn id="42"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4"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5"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6" presetID="43" presetClass="entr" presetSubtype="0" fill="hold" nodeType="with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
                                        <p:tgtEl>
                                          <p:spTgt spid="3">
                                            <p:txEl>
                                              <p:pRg st="5" end="5"/>
                                            </p:txEl>
                                          </p:spTgt>
                                        </p:tgtEl>
                                      </p:cBhvr>
                                    </p:animEffect>
                                    <p:anim calcmode="lin" valueType="num">
                                      <p:cBhvr>
                                        <p:cTn id="49"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1"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2"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3" presetID="43" presetClass="entr" presetSubtype="0" fill="hold"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
                                        <p:tgtEl>
                                          <p:spTgt spid="3">
                                            <p:txEl>
                                              <p:pRg st="6" end="6"/>
                                            </p:txEl>
                                          </p:spTgt>
                                        </p:tgtEl>
                                      </p:cBhvr>
                                    </p:animEffect>
                                    <p:anim calcmode="lin" valueType="num">
                                      <p:cBhvr>
                                        <p:cTn id="56"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58"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9"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60" presetID="43" presetClass="entr" presetSubtype="0" fill="hold" nodeType="with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
                                        <p:tgtEl>
                                          <p:spTgt spid="3">
                                            <p:txEl>
                                              <p:pRg st="7" end="7"/>
                                            </p:txEl>
                                          </p:spTgt>
                                        </p:tgtEl>
                                      </p:cBhvr>
                                    </p:animEffect>
                                    <p:anim calcmode="lin" valueType="num">
                                      <p:cBhvr>
                                        <p:cTn id="63" dur="4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400" fill="hold"/>
                                        <p:tgtEl>
                                          <p:spTgt spid="3">
                                            <p:txEl>
                                              <p:pRg st="7" end="7"/>
                                            </p:txEl>
                                          </p:spTgt>
                                        </p:tgtEl>
                                        <p:attrNameLst>
                                          <p:attrName>ppt_y</p:attrName>
                                        </p:attrNameLst>
                                      </p:cBhvr>
                                      <p:tavLst>
                                        <p:tav tm="0">
                                          <p:val>
                                            <p:strVal val="#ppt_y+0.31"/>
                                          </p:val>
                                        </p:tav>
                                        <p:tav tm="100000">
                                          <p:val>
                                            <p:strVal val="#ppt_y+0.31"/>
                                          </p:val>
                                        </p:tav>
                                      </p:tavLst>
                                    </p:anim>
                                    <p:anim calcmode="lin" valueType="num">
                                      <p:cBhvr>
                                        <p:cTn id="65" dur="600" decel="50000" fill="hold">
                                          <p:stCondLst>
                                            <p:cond delay="400"/>
                                          </p:stCondLst>
                                        </p:cTn>
                                        <p:tgtEl>
                                          <p:spTgt spid="3">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6" dur="600" decel="50000" fill="hold">
                                          <p:stCondLst>
                                            <p:cond delay="400"/>
                                          </p:stCondLst>
                                        </p:cTn>
                                        <p:tgtEl>
                                          <p:spTgt spid="3">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latin typeface="IranNastaliq" pitchFamily="18" charset="0"/>
                <a:cs typeface="IranNastaliq" pitchFamily="18" charset="0"/>
              </a:rPr>
              <a:t>پرچم ملی نروژ</a:t>
            </a:r>
            <a:r>
              <a:rPr lang="en-US" dirty="0" smtClean="0">
                <a:latin typeface="IranNastaliq" pitchFamily="18" charset="0"/>
                <a:cs typeface="IranNastaliq" pitchFamily="18" charset="0"/>
              </a:rPr>
              <a:t/>
            </a:r>
            <a:br>
              <a:rPr lang="en-US" dirty="0" smtClean="0">
                <a:latin typeface="IranNastaliq" pitchFamily="18" charset="0"/>
                <a:cs typeface="IranNastaliq" pitchFamily="18" charset="0"/>
              </a:rPr>
            </a:br>
            <a:endParaRPr lang="fa-IR" dirty="0">
              <a:latin typeface="IranNastaliq" pitchFamily="18" charset="0"/>
              <a:cs typeface="IranNastaliq" pitchFamily="18" charset="0"/>
            </a:endParaRPr>
          </a:p>
        </p:txBody>
      </p:sp>
      <p:sp>
        <p:nvSpPr>
          <p:cNvPr id="3" name="Content Placeholder 2"/>
          <p:cNvSpPr>
            <a:spLocks noGrp="1"/>
          </p:cNvSpPr>
          <p:nvPr>
            <p:ph idx="1"/>
          </p:nvPr>
        </p:nvSpPr>
        <p:spPr/>
        <p:txBody>
          <a:bodyPr/>
          <a:lstStyle/>
          <a:p>
            <a:r>
              <a:rPr lang="ar-SA" dirty="0" smtClean="0"/>
              <a:t>پرچم‌ کشور نروژ همانند سایر کشورهای‌ اسکاندیناوی‌ به‌ صورت‌ صلیب‌ است‌. از سال‌ 1381 میلادی تا 1814 میلادی،نروژی ها از پرچم‌ دانمارک‌ استفاده‌ می‌کردند که‌ صلیبی‌ سفید بر زمینه‌ای‌ قرمز داشت‌.با استقلال‌ نروژ در سال‌ </a:t>
            </a:r>
            <a:r>
              <a:rPr lang="en-US" dirty="0" smtClean="0"/>
              <a:t>1905</a:t>
            </a:r>
            <a:r>
              <a:rPr lang="ar-SA" dirty="0" smtClean="0"/>
              <a:t>میلادی،نروژی ها بر پرچم‌ خود یک‌ صلیب‌ آبی‌ رنگ‌ نیز افزودند تا هم‌ حاکمیت‌ خویش‌ را نشان‌ دهند و هم‌ پرچم شان از پرچم‌ دانمارک‌ متمایز گردد</a:t>
            </a:r>
            <a:r>
              <a:rPr lang="en-US" dirty="0" smtClean="0"/>
              <a:t>.</a:t>
            </a:r>
          </a:p>
          <a:p>
            <a:endParaRPr lang="fa-IR"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TotalTime>
  <Words>1669</Words>
  <Application>Microsoft Office PowerPoint</Application>
  <PresentationFormat>On-screen Show (4:3)</PresentationFormat>
  <Paragraphs>41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آشنایی با کشور نروژ</vt:lpstr>
      <vt:lpstr>Slide 2</vt:lpstr>
      <vt:lpstr>نروژ</vt:lpstr>
      <vt:lpstr>جغرافیای نروژ </vt:lpstr>
      <vt:lpstr>موقعیت جغرافیایی کشور نروژ در نقشه اروپا </vt:lpstr>
      <vt:lpstr>    </vt:lpstr>
      <vt:lpstr>آب و هوای نروژ </vt:lpstr>
      <vt:lpstr>نگاهی به تاریخ نروژ </vt:lpstr>
      <vt:lpstr>پرچم ملی نروژ </vt:lpstr>
      <vt:lpstr>شهرها و استانهای نروژ </vt:lpstr>
      <vt:lpstr>موقعیت های جغرافیایی شهرهای مهم نروژ </vt:lpstr>
      <vt:lpstr>نژاد و مذهب در نروژ </vt:lpstr>
      <vt:lpstr>زبان در نروژ </vt:lpstr>
      <vt:lpstr>اقتصاد نروژ  </vt:lpstr>
      <vt:lpstr>پول رایج نروژ </vt:lpstr>
      <vt:lpstr>مستعمرات کشور نروژ در نقاط مختلف دنیا</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آشنایی با کشور نروژ</dc:title>
  <dc:creator>Homa</dc:creator>
  <cp:lastModifiedBy>Homa</cp:lastModifiedBy>
  <cp:revision>5</cp:revision>
  <dcterms:created xsi:type="dcterms:W3CDTF">2017-01-30T14:08:33Z</dcterms:created>
  <dcterms:modified xsi:type="dcterms:W3CDTF">2017-01-30T14:41:33Z</dcterms:modified>
</cp:coreProperties>
</file>